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34"/>
  </p:notesMasterIdLst>
  <p:sldIdLst>
    <p:sldId id="510" r:id="rId4"/>
    <p:sldId id="543" r:id="rId5"/>
    <p:sldId id="544" r:id="rId6"/>
    <p:sldId id="275" r:id="rId7"/>
    <p:sldId id="258" r:id="rId8"/>
    <p:sldId id="259" r:id="rId9"/>
    <p:sldId id="545" r:id="rId10"/>
    <p:sldId id="546" r:id="rId11"/>
    <p:sldId id="547" r:id="rId12"/>
    <p:sldId id="261" r:id="rId13"/>
    <p:sldId id="548" r:id="rId14"/>
    <p:sldId id="260" r:id="rId15"/>
    <p:sldId id="549" r:id="rId16"/>
    <p:sldId id="550" r:id="rId17"/>
    <p:sldId id="551" r:id="rId18"/>
    <p:sldId id="263" r:id="rId19"/>
    <p:sldId id="552" r:id="rId20"/>
    <p:sldId id="264" r:id="rId21"/>
    <p:sldId id="553" r:id="rId22"/>
    <p:sldId id="556" r:id="rId23"/>
    <p:sldId id="257" r:id="rId24"/>
    <p:sldId id="276" r:id="rId25"/>
    <p:sldId id="277" r:id="rId26"/>
    <p:sldId id="278" r:id="rId27"/>
    <p:sldId id="279" r:id="rId28"/>
    <p:sldId id="280" r:id="rId29"/>
    <p:sldId id="283" r:id="rId30"/>
    <p:sldId id="281" r:id="rId31"/>
    <p:sldId id="513" r:id="rId32"/>
    <p:sldId id="514" r:id="rId33"/>
    <p:sldId id="284" r:id="rId34"/>
    <p:sldId id="285" r:id="rId35"/>
    <p:sldId id="286" r:id="rId36"/>
    <p:sldId id="287" r:id="rId37"/>
    <p:sldId id="288" r:id="rId38"/>
    <p:sldId id="289" r:id="rId39"/>
    <p:sldId id="290" r:id="rId40"/>
    <p:sldId id="291" r:id="rId41"/>
    <p:sldId id="292" r:id="rId42"/>
    <p:sldId id="293" r:id="rId43"/>
    <p:sldId id="294" r:id="rId44"/>
    <p:sldId id="525" r:id="rId45"/>
    <p:sldId id="526" r:id="rId46"/>
    <p:sldId id="528" r:id="rId47"/>
    <p:sldId id="527" r:id="rId48"/>
    <p:sldId id="295" r:id="rId49"/>
    <p:sldId id="302" r:id="rId50"/>
    <p:sldId id="541" r:id="rId51"/>
    <p:sldId id="542" r:id="rId52"/>
    <p:sldId id="308" r:id="rId53"/>
    <p:sldId id="309" r:id="rId54"/>
    <p:sldId id="297" r:id="rId55"/>
    <p:sldId id="298" r:id="rId56"/>
    <p:sldId id="299" r:id="rId57"/>
    <p:sldId id="529" r:id="rId58"/>
    <p:sldId id="303" r:id="rId59"/>
    <p:sldId id="310" r:id="rId60"/>
    <p:sldId id="540" r:id="rId61"/>
    <p:sldId id="346" r:id="rId62"/>
    <p:sldId id="560" r:id="rId63"/>
    <p:sldId id="559" r:id="rId64"/>
    <p:sldId id="554" r:id="rId65"/>
    <p:sldId id="555" r:id="rId66"/>
    <p:sldId id="379" r:id="rId67"/>
    <p:sldId id="380" r:id="rId68"/>
    <p:sldId id="534" r:id="rId69"/>
    <p:sldId id="531" r:id="rId70"/>
    <p:sldId id="532" r:id="rId71"/>
    <p:sldId id="301" r:id="rId72"/>
    <p:sldId id="533" r:id="rId73"/>
    <p:sldId id="304" r:id="rId74"/>
    <p:sldId id="307" r:id="rId75"/>
    <p:sldId id="265" r:id="rId76"/>
    <p:sldId id="535" r:id="rId77"/>
    <p:sldId id="268" r:id="rId78"/>
    <p:sldId id="267" r:id="rId79"/>
    <p:sldId id="271" r:id="rId80"/>
    <p:sldId id="305" r:id="rId81"/>
    <p:sldId id="266" r:id="rId82"/>
    <p:sldId id="306" r:id="rId83"/>
    <p:sldId id="273" r:id="rId84"/>
    <p:sldId id="536" r:id="rId85"/>
    <p:sldId id="537" r:id="rId86"/>
    <p:sldId id="538" r:id="rId87"/>
    <p:sldId id="325" r:id="rId88"/>
    <p:sldId id="326" r:id="rId89"/>
    <p:sldId id="539" r:id="rId90"/>
    <p:sldId id="381" r:id="rId91"/>
    <p:sldId id="383" r:id="rId92"/>
    <p:sldId id="282" r:id="rId93"/>
    <p:sldId id="557" r:id="rId94"/>
    <p:sldId id="558" r:id="rId95"/>
    <p:sldId id="311" r:id="rId96"/>
    <p:sldId id="312" r:id="rId97"/>
    <p:sldId id="385" r:id="rId98"/>
    <p:sldId id="391" r:id="rId99"/>
    <p:sldId id="386" r:id="rId100"/>
    <p:sldId id="387" r:id="rId101"/>
    <p:sldId id="388" r:id="rId102"/>
    <p:sldId id="390" r:id="rId103"/>
    <p:sldId id="392" r:id="rId104"/>
    <p:sldId id="393" r:id="rId105"/>
    <p:sldId id="394" r:id="rId106"/>
    <p:sldId id="395" r:id="rId107"/>
    <p:sldId id="396" r:id="rId108"/>
    <p:sldId id="398" r:id="rId109"/>
    <p:sldId id="399" r:id="rId110"/>
    <p:sldId id="400" r:id="rId111"/>
    <p:sldId id="401" r:id="rId112"/>
    <p:sldId id="530" r:id="rId113"/>
    <p:sldId id="300" r:id="rId114"/>
    <p:sldId id="269" r:id="rId115"/>
    <p:sldId id="272" r:id="rId116"/>
    <p:sldId id="516" r:id="rId117"/>
    <p:sldId id="517" r:id="rId118"/>
    <p:sldId id="518" r:id="rId119"/>
    <p:sldId id="519" r:id="rId120"/>
    <p:sldId id="520" r:id="rId121"/>
    <p:sldId id="521" r:id="rId122"/>
    <p:sldId id="522" r:id="rId123"/>
    <p:sldId id="523" r:id="rId124"/>
    <p:sldId id="524" r:id="rId125"/>
    <p:sldId id="502" r:id="rId126"/>
    <p:sldId id="503" r:id="rId127"/>
    <p:sldId id="504" r:id="rId128"/>
    <p:sldId id="505" r:id="rId129"/>
    <p:sldId id="506" r:id="rId130"/>
    <p:sldId id="508" r:id="rId131"/>
    <p:sldId id="509" r:id="rId132"/>
    <p:sldId id="428" r:id="rId1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 Howe" initials="B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7" autoAdjust="0"/>
    <p:restoredTop sz="86327"/>
  </p:normalViewPr>
  <p:slideViewPr>
    <p:cSldViewPr snapToGrid="0">
      <p:cViewPr varScale="1">
        <p:scale>
          <a:sx n="110" d="100"/>
          <a:sy n="110" d="100"/>
        </p:scale>
        <p:origin x="1544" y="168"/>
      </p:cViewPr>
      <p:guideLst/>
    </p:cSldViewPr>
  </p:slideViewPr>
  <p:outlineViewPr>
    <p:cViewPr>
      <p:scale>
        <a:sx n="33" d="100"/>
        <a:sy n="33" d="100"/>
      </p:scale>
      <p:origin x="0" y="-146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commentAuthors" Target="commentAuthor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4-23T17:44:07.407" idx="1">
    <p:pos x="10" y="10"/>
    <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image" Target="../media/image10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0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image" Target="../media/image10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6129F-DD06-407E-860E-E8C4F9F930CC}" type="datetimeFigureOut">
              <a:rPr lang="en-CA" smtClean="0"/>
              <a:t>2019-07-12</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7221E-57ED-4141-B68E-983F8AFD1C78}" type="slidenum">
              <a:rPr lang="en-CA" smtClean="0"/>
              <a:t>‹#›</a:t>
            </a:fld>
            <a:endParaRPr lang="en-CA"/>
          </a:p>
        </p:txBody>
      </p:sp>
    </p:spTree>
    <p:extLst>
      <p:ext uri="{BB962C8B-B14F-4D97-AF65-F5344CB8AC3E}">
        <p14:creationId xmlns:p14="http://schemas.microsoft.com/office/powerpoint/2010/main" val="331241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3</a:t>
            </a:fld>
            <a:endParaRPr lang="en-US"/>
          </a:p>
        </p:txBody>
      </p:sp>
    </p:spTree>
    <p:extLst>
      <p:ext uri="{BB962C8B-B14F-4D97-AF65-F5344CB8AC3E}">
        <p14:creationId xmlns:p14="http://schemas.microsoft.com/office/powerpoint/2010/main" val="2818797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0795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115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5703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Exponentiate</a:t>
            </a:r>
            <a:r>
              <a:rPr lang="en-US" dirty="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6574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looking complex.  Let’s take a step back and look at which each neuron is doing</a:t>
            </a:r>
          </a:p>
        </p:txBody>
      </p:sp>
      <p:sp>
        <p:nvSpPr>
          <p:cNvPr id="4" name="Slide Number Placeholder 3"/>
          <p:cNvSpPr>
            <a:spLocks noGrp="1"/>
          </p:cNvSpPr>
          <p:nvPr>
            <p:ph type="sldNum" sz="quarter" idx="5"/>
          </p:nvPr>
        </p:nvSpPr>
        <p:spPr/>
        <p:txBody>
          <a:bodyPr/>
          <a:lstStyle/>
          <a:p>
            <a:fld id="{E0F7221E-57ED-4141-B68E-983F8AFD1C78}" type="slidenum">
              <a:rPr lang="en-CA" smtClean="0"/>
              <a:t>41</a:t>
            </a:fld>
            <a:endParaRPr lang="en-CA"/>
          </a:p>
        </p:txBody>
      </p:sp>
    </p:spTree>
    <p:extLst>
      <p:ext uri="{BB962C8B-B14F-4D97-AF65-F5344CB8AC3E}">
        <p14:creationId xmlns:p14="http://schemas.microsoft.com/office/powerpoint/2010/main" val="1185922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many linear layers you </a:t>
            </a:r>
          </a:p>
        </p:txBody>
      </p:sp>
      <p:sp>
        <p:nvSpPr>
          <p:cNvPr id="4" name="Slide Number Placeholder 3"/>
          <p:cNvSpPr>
            <a:spLocks noGrp="1"/>
          </p:cNvSpPr>
          <p:nvPr>
            <p:ph type="sldNum" sz="quarter" idx="5"/>
          </p:nvPr>
        </p:nvSpPr>
        <p:spPr/>
        <p:txBody>
          <a:bodyPr/>
          <a:lstStyle/>
          <a:p>
            <a:fld id="{E0F7221E-57ED-4141-B68E-983F8AFD1C78}" type="slidenum">
              <a:rPr lang="en-CA" smtClean="0"/>
              <a:t>43</a:t>
            </a:fld>
            <a:endParaRPr lang="en-CA"/>
          </a:p>
        </p:txBody>
      </p:sp>
    </p:spTree>
    <p:extLst>
      <p:ext uri="{BB962C8B-B14F-4D97-AF65-F5344CB8AC3E}">
        <p14:creationId xmlns:p14="http://schemas.microsoft.com/office/powerpoint/2010/main" val="4079106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Sparsity: </a:t>
            </a:r>
          </a:p>
          <a:p>
            <a:r>
              <a:rPr lang="en-US" dirty="0"/>
              <a:t>prevent overfitting – we don’t need L*M*N parameters to learn most functions.   Very susceptible to overfitting.</a:t>
            </a:r>
          </a:p>
          <a:p>
            <a:r>
              <a:rPr lang="en-US" dirty="0"/>
              <a:t>Can reduce training time</a:t>
            </a:r>
          </a:p>
        </p:txBody>
      </p:sp>
      <p:sp>
        <p:nvSpPr>
          <p:cNvPr id="4" name="Slide Number Placeholder 3"/>
          <p:cNvSpPr>
            <a:spLocks noGrp="1"/>
          </p:cNvSpPr>
          <p:nvPr>
            <p:ph type="sldNum" sz="quarter" idx="5"/>
          </p:nvPr>
        </p:nvSpPr>
        <p:spPr/>
        <p:txBody>
          <a:bodyPr/>
          <a:lstStyle/>
          <a:p>
            <a:fld id="{E0F7221E-57ED-4141-B68E-983F8AFD1C78}" type="slidenum">
              <a:rPr lang="en-CA" smtClean="0"/>
              <a:t>45</a:t>
            </a:fld>
            <a:endParaRPr lang="en-CA"/>
          </a:p>
        </p:txBody>
      </p:sp>
    </p:spTree>
    <p:extLst>
      <p:ext uri="{BB962C8B-B14F-4D97-AF65-F5344CB8AC3E}">
        <p14:creationId xmlns:p14="http://schemas.microsoft.com/office/powerpoint/2010/main" val="514323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F7221E-57ED-4141-B68E-983F8AFD1C78}" type="slidenum">
              <a:rPr lang="en-CA" smtClean="0"/>
              <a:t>56</a:t>
            </a:fld>
            <a:endParaRPr lang="en-CA"/>
          </a:p>
        </p:txBody>
      </p:sp>
    </p:spTree>
    <p:extLst>
      <p:ext uri="{BB962C8B-B14F-4D97-AF65-F5344CB8AC3E}">
        <p14:creationId xmlns:p14="http://schemas.microsoft.com/office/powerpoint/2010/main" val="534811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width m of the convolution filters is set to 5 </a:t>
            </a:r>
            <a:endParaRPr lang="en-US" dirty="0"/>
          </a:p>
          <a:p>
            <a:r>
              <a:rPr lang="en-US" dirty="0"/>
              <a:t>n</a:t>
            </a:r>
            <a:r>
              <a:rPr lang="en-US" baseline="0" dirty="0"/>
              <a:t> = 300 feature maps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first layer embeds words into low-dimensional vectors. </a:t>
            </a:r>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62</a:t>
            </a:fld>
            <a:endParaRPr lang="en-US"/>
          </a:p>
        </p:txBody>
      </p:sp>
    </p:spTree>
    <p:extLst>
      <p:ext uri="{BB962C8B-B14F-4D97-AF65-F5344CB8AC3E}">
        <p14:creationId xmlns:p14="http://schemas.microsoft.com/office/powerpoint/2010/main" val="382427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63</a:t>
            </a:fld>
            <a:endParaRPr lang="en-US"/>
          </a:p>
        </p:txBody>
      </p:sp>
    </p:spTree>
    <p:extLst>
      <p:ext uri="{BB962C8B-B14F-4D97-AF65-F5344CB8AC3E}">
        <p14:creationId xmlns:p14="http://schemas.microsoft.com/office/powerpoint/2010/main" val="46443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a:t>
            </a:fld>
            <a:endParaRPr lang="en-US"/>
          </a:p>
        </p:txBody>
      </p:sp>
    </p:spTree>
    <p:extLst>
      <p:ext uri="{BB962C8B-B14F-4D97-AF65-F5344CB8AC3E}">
        <p14:creationId xmlns:p14="http://schemas.microsoft.com/office/powerpoint/2010/main" val="3382903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91</a:t>
            </a:fld>
            <a:endParaRPr lang="en-US"/>
          </a:p>
        </p:txBody>
      </p:sp>
    </p:spTree>
    <p:extLst>
      <p:ext uri="{BB962C8B-B14F-4D97-AF65-F5344CB8AC3E}">
        <p14:creationId xmlns:p14="http://schemas.microsoft.com/office/powerpoint/2010/main" val="3925300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92</a:t>
            </a:fld>
            <a:endParaRPr lang="en-US"/>
          </a:p>
        </p:txBody>
      </p:sp>
    </p:spTree>
    <p:extLst>
      <p:ext uri="{BB962C8B-B14F-4D97-AF65-F5344CB8AC3E}">
        <p14:creationId xmlns:p14="http://schemas.microsoft.com/office/powerpoint/2010/main" val="2575055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93</a:t>
            </a:fld>
            <a:endParaRPr lang="en-US"/>
          </a:p>
        </p:txBody>
      </p:sp>
    </p:spTree>
    <p:extLst>
      <p:ext uri="{BB962C8B-B14F-4D97-AF65-F5344CB8AC3E}">
        <p14:creationId xmlns:p14="http://schemas.microsoft.com/office/powerpoint/2010/main" val="1609553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94</a:t>
            </a:fld>
            <a:endParaRPr lang="en-US"/>
          </a:p>
        </p:txBody>
      </p:sp>
    </p:spTree>
    <p:extLst>
      <p:ext uri="{BB962C8B-B14F-4D97-AF65-F5344CB8AC3E}">
        <p14:creationId xmlns:p14="http://schemas.microsoft.com/office/powerpoint/2010/main" val="3922289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 is transferred down</a:t>
            </a:r>
            <a:r>
              <a:rPr lang="en-US" baseline="0" dirty="0"/>
              <a:t> the chain, not just propagated</a:t>
            </a:r>
          </a:p>
          <a:p>
            <a:r>
              <a:rPr lang="en-US" baseline="0" dirty="0"/>
              <a:t>Decide when to insert </a:t>
            </a:r>
            <a:r>
              <a:rPr lang="en-US" baseline="0" dirty="0" err="1"/>
              <a:t>imformation</a:t>
            </a:r>
            <a:r>
              <a:rPr lang="en-US" baseline="0" dirty="0"/>
              <a:t> from input into the “backbone”</a:t>
            </a:r>
          </a:p>
        </p:txBody>
      </p:sp>
      <p:sp>
        <p:nvSpPr>
          <p:cNvPr id="4" name="Slide Number Placeholder 3"/>
          <p:cNvSpPr>
            <a:spLocks noGrp="1"/>
          </p:cNvSpPr>
          <p:nvPr>
            <p:ph type="sldNum" sz="quarter" idx="10"/>
          </p:nvPr>
        </p:nvSpPr>
        <p:spPr/>
        <p:txBody>
          <a:bodyPr/>
          <a:lstStyle/>
          <a:p>
            <a:fld id="{3C13DECC-3D0A-4344-8A7A-D80521E6A2D1}" type="slidenum">
              <a:rPr lang="en-US" smtClean="0"/>
              <a:t>95</a:t>
            </a:fld>
            <a:endParaRPr lang="en-US"/>
          </a:p>
        </p:txBody>
      </p:sp>
    </p:spTree>
    <p:extLst>
      <p:ext uri="{BB962C8B-B14F-4D97-AF65-F5344CB8AC3E}">
        <p14:creationId xmlns:p14="http://schemas.microsoft.com/office/powerpoint/2010/main" val="3471655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 is transferred down</a:t>
            </a:r>
            <a:r>
              <a:rPr lang="en-US" baseline="0" dirty="0"/>
              <a:t> the chain, not just propagated</a:t>
            </a:r>
          </a:p>
          <a:p>
            <a:r>
              <a:rPr lang="en-US" baseline="0" dirty="0"/>
              <a:t>Decide when to insert </a:t>
            </a:r>
            <a:r>
              <a:rPr lang="en-US" baseline="0" dirty="0" err="1"/>
              <a:t>imformation</a:t>
            </a:r>
            <a:r>
              <a:rPr lang="en-US" baseline="0" dirty="0"/>
              <a:t> from input into the “backbone”</a:t>
            </a:r>
          </a:p>
        </p:txBody>
      </p:sp>
      <p:sp>
        <p:nvSpPr>
          <p:cNvPr id="4" name="Slide Number Placeholder 3"/>
          <p:cNvSpPr>
            <a:spLocks noGrp="1"/>
          </p:cNvSpPr>
          <p:nvPr>
            <p:ph type="sldNum" sz="quarter" idx="10"/>
          </p:nvPr>
        </p:nvSpPr>
        <p:spPr/>
        <p:txBody>
          <a:bodyPr/>
          <a:lstStyle/>
          <a:p>
            <a:fld id="{3C13DECC-3D0A-4344-8A7A-D80521E6A2D1}" type="slidenum">
              <a:rPr lang="en-US" smtClean="0"/>
              <a:t>100</a:t>
            </a:fld>
            <a:endParaRPr lang="en-US"/>
          </a:p>
        </p:txBody>
      </p:sp>
    </p:spTree>
    <p:extLst>
      <p:ext uri="{BB962C8B-B14F-4D97-AF65-F5344CB8AC3E}">
        <p14:creationId xmlns:p14="http://schemas.microsoft.com/office/powerpoint/2010/main" val="121965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 is transferred down</a:t>
            </a:r>
            <a:r>
              <a:rPr lang="en-US" baseline="0" dirty="0"/>
              <a:t> the chain, not just propagated</a:t>
            </a:r>
          </a:p>
          <a:p>
            <a:r>
              <a:rPr lang="en-US" baseline="0" dirty="0"/>
              <a:t>Decide when to insert </a:t>
            </a:r>
            <a:r>
              <a:rPr lang="en-US" baseline="0" dirty="0" err="1"/>
              <a:t>imformation</a:t>
            </a:r>
            <a:r>
              <a:rPr lang="en-US" baseline="0" dirty="0"/>
              <a:t> from input into the “backbone”</a:t>
            </a:r>
          </a:p>
        </p:txBody>
      </p:sp>
      <p:sp>
        <p:nvSpPr>
          <p:cNvPr id="4" name="Slide Number Placeholder 3"/>
          <p:cNvSpPr>
            <a:spLocks noGrp="1"/>
          </p:cNvSpPr>
          <p:nvPr>
            <p:ph type="sldNum" sz="quarter" idx="10"/>
          </p:nvPr>
        </p:nvSpPr>
        <p:spPr/>
        <p:txBody>
          <a:bodyPr/>
          <a:lstStyle/>
          <a:p>
            <a:fld id="{3C13DECC-3D0A-4344-8A7A-D80521E6A2D1}" type="slidenum">
              <a:rPr lang="en-US" smtClean="0"/>
              <a:t>101</a:t>
            </a:fld>
            <a:endParaRPr lang="en-US"/>
          </a:p>
        </p:txBody>
      </p:sp>
    </p:spTree>
    <p:extLst>
      <p:ext uri="{BB962C8B-B14F-4D97-AF65-F5344CB8AC3E}">
        <p14:creationId xmlns:p14="http://schemas.microsoft.com/office/powerpoint/2010/main" val="64485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Hyper-parameters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050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2265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65788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5927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2812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not zero-centered</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later layers of processing would be receiving data that is not zero-centered. </a:t>
            </a:r>
          </a:p>
          <a:p>
            <a:r>
              <a:rPr lang="en-US" sz="1200" b="0" i="0" kern="1200" dirty="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Could introduce undesirable zig-zagging dynamics in the gradient weight updates.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once these gradients are added up across a data  batch the final weight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 can have variable signs, somewhat mitigating this issue. </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8248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t>ReLU</a:t>
            </a:r>
            <a:r>
              <a:rPr lang="en-US" sz="1200" dirty="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large gradient flowing through a </a:t>
            </a:r>
            <a:r>
              <a:rPr lang="en-US" sz="1200" dirty="0" err="1"/>
              <a:t>ReLU</a:t>
            </a:r>
            <a:r>
              <a:rPr lang="en-US" sz="1200" dirty="0"/>
              <a:t> could cause weights to update in such a way that the neuron will never activate on any </a:t>
            </a:r>
            <a:r>
              <a:rPr lang="en-US" sz="1200" dirty="0" err="1"/>
              <a:t>datapoint</a:t>
            </a:r>
            <a:r>
              <a:rPr lang="en-US" sz="1200" dirty="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781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C626B8-7ECB-48A5-9B9A-A642E47A43A2}" type="datetime1">
              <a:rPr lang="en-CA" smtClean="0"/>
              <a:t>2019-07-12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67153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F62C88-A727-4C00-9408-ED1F61E24443}" type="datetime1">
              <a:rPr lang="en-CA" smtClean="0"/>
              <a:t>2019-07-12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29003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ACFB7-708A-4C9B-ABFB-87BAA5293C79}" type="datetime1">
              <a:rPr lang="en-CA" smtClean="0"/>
              <a:t>2019-07-12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848633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B11B6AC1-1697-9F4C-8EB5-11D79C23A3EF}" type="datetime1">
              <a:t>7/12/19</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61759963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1" y="1828800"/>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A0549100-CA27-4D47-8D3B-A4672F1C29C8}" type="datetime1">
              <a:t>7/12/19</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790197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304B0FE-86C6-744A-A8A3-BDF9168142D7}" type="datetime1">
              <a:t>7/12/19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4868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614EBDD-FC87-C34E-9418-1BBC59FE12B6}" type="datetime1">
              <a:t>7/12/19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10183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AE84ED6C-7B1A-474C-8B2F-B6F8DAC3E959}" type="datetime1">
              <a:t>7/12/19</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9320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F98DBAB-A687-6543-9844-00A723E3E228}" type="datetime1">
              <a:t>7/12/19</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82607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1E0851B-79A1-E246-AF4C-E5F49DC28E4A}" type="datetime1">
              <a:t>7/12/19</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711978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8F1BD66-8023-8443-A91D-4C92700BB91B}" type="datetime1">
              <a:t>7/12/19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65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BD79AC-B4F5-4342-9275-AF00FC9311E9}" type="datetime1">
              <a:rPr lang="en-CA" smtClean="0"/>
              <a:t>2019-07-12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2469171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5DCFC3F-1C5A-CD49-843F-2297035757E2}" type="datetime1">
              <a:t>7/12/19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01582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BACA605-DE54-514C-A7D8-2060EFDBA6AC}" type="datetime1">
              <a:t>7/12/19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2635100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F8375A3-D071-1F44-BA8A-F4FDFE8BC158}" type="datetime1">
              <a:t>7/12/19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12128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BCED3E41-E2DE-48B7-AD25-2C05D8372D60}" type="datetime4">
              <a:rPr lang="en-US" smtClean="0"/>
              <a:pPr/>
              <a:t>July 12, 2019</a:t>
            </a:fld>
            <a:endParaRPr lang="en-US"/>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D739C4FB-7D33-419B-8833-D1372BFD11C8}" type="slidenum">
              <a:rPr lang="en-US" smtClean="0"/>
              <a:t>‹#›</a:t>
            </a:fld>
            <a:endParaRPr lang="en-US"/>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extLst>
      <p:ext uri="{BB962C8B-B14F-4D97-AF65-F5344CB8AC3E}">
        <p14:creationId xmlns:p14="http://schemas.microsoft.com/office/powerpoint/2010/main" val="38476973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7/12/19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593064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July 12, 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extLst>
      <p:ext uri="{BB962C8B-B14F-4D97-AF65-F5344CB8AC3E}">
        <p14:creationId xmlns:p14="http://schemas.microsoft.com/office/powerpoint/2010/main" val="3917386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9A13538-6727-E34D-AF87-C8A5A06F92D2}" type="datetimeFigureOut">
              <a:rPr lang="en-US" smtClean="0"/>
              <a:t>7/12/19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3053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9A13538-6727-E34D-AF87-C8A5A06F92D2}" type="datetimeFigureOut">
              <a:rPr lang="en-US" smtClean="0"/>
              <a:t>7/12/19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4057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A13538-6727-E34D-AF87-C8A5A06F92D2}" type="datetimeFigureOut">
              <a:rPr lang="en-US" smtClean="0"/>
              <a:t>7/12/19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5570842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7/12/19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4070159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4AE003-6744-4B0F-9A83-8A306D101964}" type="datetime1">
              <a:rPr lang="en-CA" smtClean="0"/>
              <a:t>2019-07-12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40252981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7/12/19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39829424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7/12/19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241958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7/12/19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1338599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7/12/19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17970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67B7F5-78DF-4D8C-8B56-EF82F896AAD4}" type="datetime1">
              <a:rPr lang="en-CA" smtClean="0"/>
              <a:t>2019-07-12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287976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E53FA7-71A2-490F-93CF-FC58C5CEF4A1}" type="datetime1">
              <a:rPr lang="en-CA" smtClean="0"/>
              <a:t>2019-07-12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497874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5DDF4B-ADBD-4DA4-A383-CCAF556A8DAB}" type="datetime1">
              <a:rPr lang="en-CA" smtClean="0"/>
              <a:t>2019-07-12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71629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0B60E3-EA96-4F6A-9CD3-CAED085DF959}" type="datetime1">
              <a:rPr lang="en-CA" smtClean="0"/>
              <a:t>2019-07-12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43839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5B3BA0-0C68-45FC-804D-B1D205AF53FA}" type="datetime1">
              <a:rPr lang="en-CA" smtClean="0"/>
              <a:t>2019-07-12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576216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AD016-AF45-469A-BD6E-711B2917C0C8}" type="datetime1">
              <a:rPr lang="en-CA" smtClean="0"/>
              <a:t>2019-07-12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77059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7.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32F62-32EC-489C-A920-70F3BC7CB5A5}" type="datetime1">
              <a:rPr lang="en-CA" smtClean="0"/>
              <a:t>2019-07-12</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F3095-738A-4790-83C5-52C005F4D7A2}" type="slidenum">
              <a:rPr lang="en-CA" smtClean="0"/>
              <a:t>‹#›</a:t>
            </a:fld>
            <a:endParaRPr lang="en-CA"/>
          </a:p>
        </p:txBody>
      </p:sp>
    </p:spTree>
    <p:extLst>
      <p:ext uri="{BB962C8B-B14F-4D97-AF65-F5344CB8AC3E}">
        <p14:creationId xmlns:p14="http://schemas.microsoft.com/office/powerpoint/2010/main" val="18824632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90F801E3-5C4A-7D4E-9474-4CEE600B4E51}" type="datetime1">
              <a:t>7/12/19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a:t>Bill Howe, UW</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extLst>
      <p:ext uri="{BB962C8B-B14F-4D97-AF65-F5344CB8AC3E}">
        <p14:creationId xmlns:p14="http://schemas.microsoft.com/office/powerpoint/2010/main" val="12546865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09A13538-6727-E34D-AF87-C8A5A06F92D2}" type="datetimeFigureOut">
              <a:rPr lang="en-US" smtClean="0"/>
              <a:t>7/12/19</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73854F61-4EB2-064B-9FEB-93EFAD73A181}" type="slidenum">
              <a:rPr lang="en-US" smtClean="0"/>
              <a:t>‹#›</a:t>
            </a:fld>
            <a:endParaRPr lang="en-US"/>
          </a:p>
        </p:txBody>
      </p:sp>
    </p:spTree>
    <p:extLst>
      <p:ext uri="{BB962C8B-B14F-4D97-AF65-F5344CB8AC3E}">
        <p14:creationId xmlns:p14="http://schemas.microsoft.com/office/powerpoint/2010/main" val="236420170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6.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24.xml"/><Relationship Id="rId5" Type="http://schemas.openxmlformats.org/officeDocument/2006/relationships/image" Target="../media/image32.png"/><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tm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hyperlink" Target="https://en.wikipedia.org/wiki/Activation_function" TargetMode="External"/><Relationship Id="rId4" Type="http://schemas.openxmlformats.org/officeDocument/2006/relationships/image" Target="../media/image45.png"/></Relationships>
</file>

<file path=ppt/slides/_rels/slide12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1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53.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hyperlink" Target="https://www.cs.toronto.edu/~hinton/absps/JMLRdropout.pdf" TargetMode="Externa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hyperlink" Target="https://github.com/hyperopt/hyperopt" TargetMode="Externa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2.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61.png"/><Relationship Id="rId5" Type="http://schemas.openxmlformats.org/officeDocument/2006/relationships/hyperlink" Target="https://isaacchanghau.github.io/2017/06/07/Loss-Functions-in-Artificial-Neural-Networks/" TargetMode="Externa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51.tmp"/><Relationship Id="rId13" Type="http://schemas.openxmlformats.org/officeDocument/2006/relationships/image" Target="../media/image57.tmp"/><Relationship Id="rId3" Type="http://schemas.openxmlformats.org/officeDocument/2006/relationships/image" Target="../media/image46.tmp"/><Relationship Id="rId7" Type="http://schemas.openxmlformats.org/officeDocument/2006/relationships/image" Target="../media/image50.tmp"/><Relationship Id="rId12" Type="http://schemas.openxmlformats.org/officeDocument/2006/relationships/image" Target="../media/image56.png"/><Relationship Id="rId17" Type="http://schemas.openxmlformats.org/officeDocument/2006/relationships/image" Target="../media/image61.tmp"/><Relationship Id="rId2" Type="http://schemas.openxmlformats.org/officeDocument/2006/relationships/image" Target="../media/image45.tmp"/><Relationship Id="rId16" Type="http://schemas.openxmlformats.org/officeDocument/2006/relationships/image" Target="../media/image60.tmp"/><Relationship Id="rId1" Type="http://schemas.openxmlformats.org/officeDocument/2006/relationships/slideLayout" Target="../slideLayouts/slideLayout2.xml"/><Relationship Id="rId6" Type="http://schemas.openxmlformats.org/officeDocument/2006/relationships/image" Target="../media/image49.tmp"/><Relationship Id="rId11" Type="http://schemas.openxmlformats.org/officeDocument/2006/relationships/image" Target="../media/image55.tmp"/><Relationship Id="rId5" Type="http://schemas.openxmlformats.org/officeDocument/2006/relationships/image" Target="../media/image48.tmp"/><Relationship Id="rId15" Type="http://schemas.openxmlformats.org/officeDocument/2006/relationships/image" Target="../media/image59.tmp"/><Relationship Id="rId10" Type="http://schemas.openxmlformats.org/officeDocument/2006/relationships/image" Target="../media/image54.png"/><Relationship Id="rId4" Type="http://schemas.openxmlformats.org/officeDocument/2006/relationships/image" Target="../media/image47.tmp"/><Relationship Id="rId9" Type="http://schemas.openxmlformats.org/officeDocument/2006/relationships/image" Target="../media/image52.tmp"/><Relationship Id="rId14" Type="http://schemas.openxmlformats.org/officeDocument/2006/relationships/image" Target="../media/image58.tmp"/></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69.tmp"/><Relationship Id="rId5" Type="http://schemas.openxmlformats.org/officeDocument/2006/relationships/image" Target="../media/image68.png"/><Relationship Id="rId4" Type="http://schemas.openxmlformats.org/officeDocument/2006/relationships/image" Target="../media/image67.tmp"/></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6.tmp"/><Relationship Id="rId3" Type="http://schemas.openxmlformats.org/officeDocument/2006/relationships/image" Target="../media/image71.tmp"/><Relationship Id="rId7" Type="http://schemas.openxmlformats.org/officeDocument/2006/relationships/image" Target="../media/image75.tmp"/><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74.tmp"/><Relationship Id="rId5" Type="http://schemas.openxmlformats.org/officeDocument/2006/relationships/image" Target="../media/image73.tmp"/><Relationship Id="rId4" Type="http://schemas.openxmlformats.org/officeDocument/2006/relationships/image" Target="../media/image72.tm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77.png"/><Relationship Id="rId3" Type="http://schemas.openxmlformats.org/officeDocument/2006/relationships/image" Target="../media/image360.png"/><Relationship Id="rId7" Type="http://schemas.openxmlformats.org/officeDocument/2006/relationships/image" Target="../media/image401.png"/><Relationship Id="rId12" Type="http://schemas.openxmlformats.org/officeDocument/2006/relationships/image" Target="../media/image451.png"/><Relationship Id="rId2" Type="http://schemas.openxmlformats.org/officeDocument/2006/relationships/image" Target="../media/image350.png"/><Relationship Id="rId16"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391.png"/><Relationship Id="rId11" Type="http://schemas.openxmlformats.org/officeDocument/2006/relationships/image" Target="../media/image44.png"/><Relationship Id="rId5" Type="http://schemas.openxmlformats.org/officeDocument/2006/relationships/image" Target="../media/image380.png"/><Relationship Id="rId15" Type="http://schemas.openxmlformats.org/officeDocument/2006/relationships/image" Target="../media/image481.png"/><Relationship Id="rId10" Type="http://schemas.openxmlformats.org/officeDocument/2006/relationships/image" Target="../media/image431.png"/><Relationship Id="rId4" Type="http://schemas.openxmlformats.org/officeDocument/2006/relationships/image" Target="../media/image370.png"/><Relationship Id="rId9" Type="http://schemas.openxmlformats.org/officeDocument/2006/relationships/image" Target="../media/image421.png"/><Relationship Id="rId14" Type="http://schemas.openxmlformats.org/officeDocument/2006/relationships/image" Target="../media/image471.png"/></Relationships>
</file>

<file path=ppt/slides/_rels/slide32.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480.png"/><Relationship Id="rId3" Type="http://schemas.openxmlformats.org/officeDocument/2006/relationships/image" Target="../media/image400.png"/><Relationship Id="rId7" Type="http://schemas.openxmlformats.org/officeDocument/2006/relationships/image" Target="../media/image440.png"/><Relationship Id="rId12" Type="http://schemas.openxmlformats.org/officeDocument/2006/relationships/image" Target="../media/image47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60.png"/><Relationship Id="rId5" Type="http://schemas.openxmlformats.org/officeDocument/2006/relationships/image" Target="../media/image420.png"/><Relationship Id="rId10" Type="http://schemas.openxmlformats.org/officeDocument/2006/relationships/image" Target="../media/image450.png"/><Relationship Id="rId4" Type="http://schemas.openxmlformats.org/officeDocument/2006/relationships/image" Target="../media/image410.png"/><Relationship Id="rId9" Type="http://schemas.openxmlformats.org/officeDocument/2006/relationships/image" Target="../media/image340.png"/></Relationships>
</file>

<file path=ppt/slides/_rels/slide33.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50.png"/><Relationship Id="rId3" Type="http://schemas.openxmlformats.org/officeDocument/2006/relationships/image" Target="../media/image400.png"/><Relationship Id="rId7" Type="http://schemas.openxmlformats.org/officeDocument/2006/relationships/image" Target="../media/image440.png"/><Relationship Id="rId12" Type="http://schemas.openxmlformats.org/officeDocument/2006/relationships/image" Target="../media/image47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60.png"/><Relationship Id="rId5" Type="http://schemas.openxmlformats.org/officeDocument/2006/relationships/image" Target="../media/image420.png"/><Relationship Id="rId10" Type="http://schemas.openxmlformats.org/officeDocument/2006/relationships/image" Target="../media/image450.png"/><Relationship Id="rId4" Type="http://schemas.openxmlformats.org/officeDocument/2006/relationships/image" Target="../media/image410.png"/><Relationship Id="rId9" Type="http://schemas.openxmlformats.org/officeDocument/2006/relationships/image" Target="../media/image340.png"/></Relationships>
</file>

<file path=ppt/slides/_rels/slide34.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50.png"/><Relationship Id="rId3" Type="http://schemas.openxmlformats.org/officeDocument/2006/relationships/image" Target="../media/image400.png"/><Relationship Id="rId7" Type="http://schemas.openxmlformats.org/officeDocument/2006/relationships/image" Target="../media/image440.png"/><Relationship Id="rId12" Type="http://schemas.openxmlformats.org/officeDocument/2006/relationships/image" Target="../media/image470.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60.png"/><Relationship Id="rId5" Type="http://schemas.openxmlformats.org/officeDocument/2006/relationships/image" Target="../media/image420.png"/><Relationship Id="rId10" Type="http://schemas.openxmlformats.org/officeDocument/2006/relationships/image" Target="../media/image450.png"/><Relationship Id="rId4" Type="http://schemas.openxmlformats.org/officeDocument/2006/relationships/image" Target="../media/image410.png"/><Relationship Id="rId9" Type="http://schemas.openxmlformats.org/officeDocument/2006/relationships/image" Target="../media/image340.png"/></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1.png"/><Relationship Id="rId3" Type="http://schemas.openxmlformats.org/officeDocument/2006/relationships/image" Target="../media/image79.tmp"/><Relationship Id="rId7" Type="http://schemas.openxmlformats.org/officeDocument/2006/relationships/image" Target="../media/image83.tmp"/><Relationship Id="rId12" Type="http://schemas.openxmlformats.org/officeDocument/2006/relationships/image" Target="../media/image561.png"/><Relationship Id="rId2" Type="http://schemas.openxmlformats.org/officeDocument/2006/relationships/image" Target="../media/image78.tmp"/><Relationship Id="rId1" Type="http://schemas.openxmlformats.org/officeDocument/2006/relationships/slideLayout" Target="../slideLayouts/slideLayout2.xml"/><Relationship Id="rId6" Type="http://schemas.openxmlformats.org/officeDocument/2006/relationships/image" Target="../media/image82.tmp"/><Relationship Id="rId11" Type="http://schemas.openxmlformats.org/officeDocument/2006/relationships/image" Target="../media/image55.png"/><Relationship Id="rId5" Type="http://schemas.openxmlformats.org/officeDocument/2006/relationships/image" Target="../media/image81.tmp"/><Relationship Id="rId10" Type="http://schemas.openxmlformats.org/officeDocument/2006/relationships/image" Target="../media/image540.png"/><Relationship Id="rId4" Type="http://schemas.openxmlformats.org/officeDocument/2006/relationships/image" Target="../media/image80.tmp"/><Relationship Id="rId9" Type="http://schemas.openxmlformats.org/officeDocument/2006/relationships/image" Target="../media/image531.png"/><Relationship Id="rId14" Type="http://schemas.openxmlformats.org/officeDocument/2006/relationships/image" Target="../media/image84.tmp"/></Relationships>
</file>

<file path=ppt/slides/_rels/slide36.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30.png"/><Relationship Id="rId18" Type="http://schemas.openxmlformats.org/officeDocument/2006/relationships/image" Target="../media/image680.png"/><Relationship Id="rId3" Type="http://schemas.openxmlformats.org/officeDocument/2006/relationships/image" Target="../media/image530.png"/><Relationship Id="rId7" Type="http://schemas.openxmlformats.org/officeDocument/2006/relationships/image" Target="../media/image570.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image" Target="../media/image520.png"/><Relationship Id="rId16"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0.png"/><Relationship Id="rId5" Type="http://schemas.openxmlformats.org/officeDocument/2006/relationships/image" Target="../media/image550.png"/><Relationship Id="rId15" Type="http://schemas.openxmlformats.org/officeDocument/2006/relationships/image" Target="../media/image650.png"/><Relationship Id="rId10" Type="http://schemas.openxmlformats.org/officeDocument/2006/relationships/image" Target="../media/image60.png"/><Relationship Id="rId4" Type="http://schemas.openxmlformats.org/officeDocument/2006/relationships/image" Target="../media/image58.png"/><Relationship Id="rId9" Type="http://schemas.openxmlformats.org/officeDocument/2006/relationships/image" Target="../media/image59.png"/><Relationship Id="rId14" Type="http://schemas.openxmlformats.org/officeDocument/2006/relationships/image" Target="../media/image640.png"/></Relationships>
</file>

<file path=ppt/slides/_rels/slide37.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notesSlide" Target="../notesSlides/notesSlide15.xml"/><Relationship Id="rId7" Type="http://schemas.openxmlformats.org/officeDocument/2006/relationships/image" Target="../media/image9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0.emf"/><Relationship Id="rId10" Type="http://schemas.openxmlformats.org/officeDocument/2006/relationships/image" Target="../media/image93.emf"/><Relationship Id="rId4" Type="http://schemas.openxmlformats.org/officeDocument/2006/relationships/oleObject" Target="../embeddings/oleObject1.bin"/><Relationship Id="rId9"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6.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6.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1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image" Target="../media/image109.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11.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109.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12.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oleObject" Target="../embeddings/oleObject10.bin"/><Relationship Id="rId4" Type="http://schemas.openxmlformats.org/officeDocument/2006/relationships/image" Target="../media/image10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deeplearning.net/tutorial/lstm.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2.png"/><Relationship Id="rId9"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deeplearning.net/tutorial/lstm.html" TargetMode="Externa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arxiv.org/pdf/1411.4555.pdf"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karpathy.github.io/2015/05/21/rnn-effectivenes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681.png"/><Relationship Id="rId5" Type="http://schemas.openxmlformats.org/officeDocument/2006/relationships/image" Target="../media/image670.png"/><Relationship Id="rId4" Type="http://schemas.openxmlformats.org/officeDocument/2006/relationships/image" Target="../media/image661.png"/></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tensorflow/nmt"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colah.github.io/posts/2015-08-Understanding-LSTMs/" TargetMode="Externa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1EC6-8813-4149-9BD5-53B6BF9528FB}"/>
              </a:ext>
            </a:extLst>
          </p:cNvPr>
          <p:cNvSpPr>
            <a:spLocks noGrp="1"/>
          </p:cNvSpPr>
          <p:nvPr>
            <p:ph type="ctrTitle"/>
          </p:nvPr>
        </p:nvSpPr>
        <p:spPr/>
        <p:txBody>
          <a:bodyPr/>
          <a:lstStyle/>
          <a:p>
            <a:r>
              <a:rPr lang="en-US" dirty="0"/>
              <a:t>Background on Deep Learning</a:t>
            </a:r>
          </a:p>
        </p:txBody>
      </p:sp>
      <p:sp>
        <p:nvSpPr>
          <p:cNvPr id="3" name="Subtitle 2">
            <a:extLst>
              <a:ext uri="{FF2B5EF4-FFF2-40B4-BE49-F238E27FC236}">
                <a16:creationId xmlns:a16="http://schemas.microsoft.com/office/drawing/2014/main" id="{B8942501-28E0-2244-8246-C36959B59D71}"/>
              </a:ext>
            </a:extLst>
          </p:cNvPr>
          <p:cNvSpPr>
            <a:spLocks noGrp="1"/>
          </p:cNvSpPr>
          <p:nvPr>
            <p:ph type="subTitle" idx="1"/>
          </p:nvPr>
        </p:nvSpPr>
        <p:spPr/>
        <p:txBody>
          <a:bodyPr/>
          <a:lstStyle/>
          <a:p>
            <a:r>
              <a:rPr lang="en-US" dirty="0"/>
              <a:t>Urban Analytics Summer School</a:t>
            </a:r>
          </a:p>
          <a:p>
            <a:endParaRPr lang="en-US" dirty="0"/>
          </a:p>
          <a:p>
            <a:r>
              <a:rPr lang="en-US" dirty="0"/>
              <a:t>Bill Howe</a:t>
            </a:r>
          </a:p>
        </p:txBody>
      </p:sp>
      <p:sp>
        <p:nvSpPr>
          <p:cNvPr id="4" name="Footer Placeholder 3">
            <a:extLst>
              <a:ext uri="{FF2B5EF4-FFF2-40B4-BE49-F238E27FC236}">
                <a16:creationId xmlns:a16="http://schemas.microsoft.com/office/drawing/2014/main" id="{81EC41E6-604E-FC45-BB72-F1825CF9B12D}"/>
              </a:ext>
            </a:extLst>
          </p:cNvPr>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Frutiger 55 Roman"/>
                <a:ea typeface="ＭＳ Ｐゴシック" charset="-128"/>
              </a:rPr>
              <a:t>Bill Howe, UW</a:t>
            </a:r>
          </a:p>
        </p:txBody>
      </p:sp>
      <p:sp>
        <p:nvSpPr>
          <p:cNvPr id="5" name="Slide Number Placeholder 4">
            <a:extLst>
              <a:ext uri="{FF2B5EF4-FFF2-40B4-BE49-F238E27FC236}">
                <a16:creationId xmlns:a16="http://schemas.microsoft.com/office/drawing/2014/main" id="{48E087A9-8296-FA40-B070-AF7BF9158806}"/>
              </a:ext>
            </a:extLst>
          </p:cNvPr>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92883AC-E72C-294B-86D2-A63D5043FD85}" type="slidenum">
              <a:rPr kumimoji="0" lang="en-US" sz="1200" b="0" i="0" u="none" strike="noStrike" kern="1200" cap="none" spc="0" normalizeH="0" baseline="0" noProof="0" smtClean="0">
                <a:ln>
                  <a:noFill/>
                </a:ln>
                <a:solidFill>
                  <a:srgbClr val="FFFFFF"/>
                </a:solidFill>
                <a:effectLst/>
                <a:uLnTx/>
                <a:uFillTx/>
                <a:latin typeface="Frutiger 55 Roman"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FFFFFF"/>
              </a:solidFill>
              <a:effectLst/>
              <a:uLnTx/>
              <a:uFillTx/>
              <a:latin typeface="Frutiger 55 Roman" charset="0"/>
              <a:ea typeface="ＭＳ Ｐゴシック" charset="0"/>
            </a:endParaRPr>
          </a:p>
        </p:txBody>
      </p:sp>
    </p:spTree>
    <p:extLst>
      <p:ext uri="{BB962C8B-B14F-4D97-AF65-F5344CB8AC3E}">
        <p14:creationId xmlns:p14="http://schemas.microsoft.com/office/powerpoint/2010/main" val="118396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learning rate</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Gradient Descent</a:t>
            </a:r>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objective/cost function </a:t>
                </a:r>
                <a14:m>
                  <m:oMath xmlns:m="http://schemas.openxmlformats.org/officeDocument/2006/math">
                    <m:r>
                      <a:rPr kumimoji="0" lang="en-US" sz="1800" b="1" i="1" u="none" strike="noStrike" kern="1200" cap="none" spc="0" normalizeH="0" baseline="0" noProof="0">
                        <a:ln>
                          <a:noFill/>
                        </a:ln>
                        <a:solidFill>
                          <a:srgbClr val="E68230"/>
                        </a:solidFill>
                        <a:effectLst/>
                        <a:uLnTx/>
                        <a:uFillTx/>
                        <a:latin typeface="Cambria Math" charset="0"/>
                        <a:ea typeface="+mn-ea"/>
                        <a:cs typeface="+mn-cs"/>
                      </a:rPr>
                      <m:t>𝑱</m:t>
                    </m:r>
                    <m:r>
                      <a:rPr kumimoji="0" lang="en-US" sz="1800" b="1" i="1" u="none" strike="noStrike" kern="1200" cap="none" spc="0" normalizeH="0" baseline="0" noProof="0">
                        <a:ln>
                          <a:noFill/>
                        </a:ln>
                        <a:solidFill>
                          <a:srgbClr val="E68230"/>
                        </a:solidFill>
                        <a:effectLst/>
                        <a:uLnTx/>
                        <a:uFillTx/>
                        <a:latin typeface="Cambria Math" charset="0"/>
                        <a:ea typeface="+mn-ea"/>
                        <a:cs typeface="+mn-cs"/>
                      </a:rPr>
                      <m:t>(</m:t>
                    </m:r>
                    <m:r>
                      <a:rPr kumimoji="0" lang="el-GR" sz="1800" b="1" i="1" u="none" strike="noStrike" kern="1200" cap="none" spc="0" normalizeH="0" baseline="0" noProof="0">
                        <a:ln>
                          <a:noFill/>
                        </a:ln>
                        <a:solidFill>
                          <a:srgbClr val="E68230"/>
                        </a:solidFill>
                        <a:effectLst/>
                        <a:uLnTx/>
                        <a:uFillTx/>
                        <a:latin typeface="Cambria Math" charset="0"/>
                        <a:ea typeface="+mn-ea"/>
                        <a:cs typeface="+mn-cs"/>
                      </a:rPr>
                      <m:t>𝜽</m:t>
                    </m:r>
                    <m:r>
                      <a:rPr kumimoji="0" lang="el-GR" sz="1800" b="1" i="1" u="none" strike="noStrike" kern="1200" cap="none" spc="0" normalizeH="0" baseline="0" noProof="0">
                        <a:ln>
                          <a:noFill/>
                        </a:ln>
                        <a:solidFill>
                          <a:srgbClr val="E68230"/>
                        </a:solidFill>
                        <a:effectLst/>
                        <a:uLnTx/>
                        <a:uFillTx/>
                        <a:latin typeface="Cambria Math" charset="0"/>
                        <a:ea typeface="+mn-ea"/>
                        <a:cs typeface="+mn-cs"/>
                      </a:rPr>
                      <m:t>)</m:t>
                    </m:r>
                  </m:oMath>
                </a14:m>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01914" y="2076043"/>
                <a:ext cx="2998128" cy="7305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𝑗</m:t>
                          </m:r>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𝑛𝑒𝑤</m:t>
                          </m:r>
                        </m:sup>
                      </m:sSub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charset="0"/>
                              <a:ea typeface="+mn-ea"/>
                              <a:cs typeface="+mn-cs"/>
                            </a:rPr>
                            <m:t>𝑗</m:t>
                          </m:r>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𝑜𝑙𝑑</m:t>
                          </m:r>
                        </m:sup>
                      </m:sSub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𝛼</m:t>
                      </m:r>
                      <m:f>
                        <m:fPr>
                          <m:ctrlPr>
                            <a:rPr kumimoji="0" lang="mr-IN"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mr-IN" sz="1800" b="0" i="1" u="none" strike="noStrike" kern="1200" cap="none" spc="0" normalizeH="0" baseline="0" noProof="0" smtClean="0">
                              <a:ln>
                                <a:noFill/>
                              </a:ln>
                              <a:solidFill>
                                <a:prstClr val="black"/>
                              </a:solidFill>
                              <a:effectLst/>
                              <a:uLnTx/>
                              <a:uFillTx/>
                              <a:latin typeface="Cambria Math" charset="0"/>
                              <a:ea typeface="+mn-ea"/>
                            </a:rPr>
                            <m:t>ⅆ</m:t>
                          </m:r>
                        </m:num>
                        <m:den>
                          <m:r>
                            <a:rPr kumimoji="0" lang="mr-IN" sz="1800" b="0" i="1" u="none" strike="noStrike" kern="1200" cap="none" spc="0" normalizeH="0" baseline="0" noProof="0" smtClean="0">
                              <a:ln>
                                <a:noFill/>
                              </a:ln>
                              <a:solidFill>
                                <a:prstClr val="black"/>
                              </a:solidFill>
                              <a:effectLst/>
                              <a:uLnTx/>
                              <a:uFillTx/>
                              <a:latin typeface="Cambria Math" charset="0"/>
                              <a:ea typeface="+mn-ea"/>
                            </a:rPr>
                            <m:t>ⅆ</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charset="0"/>
                                  <a:ea typeface="+mn-ea"/>
                                  <a:cs typeface="+mn-cs"/>
                                </a:rPr>
                                <m:t>𝑗</m:t>
                              </m:r>
                            </m:sub>
                            <m:sup>
                              <m:r>
                                <a:rPr kumimoji="0" lang="en-US" sz="1800" b="0" i="1" u="none" strike="noStrike" kern="1200" cap="none" spc="0" normalizeH="0" baseline="0" noProof="0">
                                  <a:ln>
                                    <a:noFill/>
                                  </a:ln>
                                  <a:solidFill>
                                    <a:prstClr val="black"/>
                                  </a:solidFill>
                                  <a:effectLst/>
                                  <a:uLnTx/>
                                  <a:uFillTx/>
                                  <a:latin typeface="Cambria Math" charset="0"/>
                                  <a:ea typeface="+mn-ea"/>
                                  <a:cs typeface="+mn-cs"/>
                                </a:rPr>
                                <m:t>𝑜𝑙𝑑</m:t>
                              </m:r>
                            </m:sup>
                          </m:sSubSup>
                        </m:den>
                      </m:f>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𝐽</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m:t>
                      </m:r>
                    </m:oMath>
                  </m:oMathPara>
                </a14:m>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Update each element of </a:t>
            </a:r>
            <a:r>
              <a:rPr kumimoji="0" lang="el-GR" sz="1800" b="0" i="0" u="none" strike="noStrike" kern="1200" cap="none" spc="0" normalizeH="0" baseline="0" noProof="0" dirty="0">
                <a:ln>
                  <a:noFill/>
                </a:ln>
                <a:solidFill>
                  <a:prstClr val="black"/>
                </a:solidFill>
                <a:effectLst/>
                <a:uLnTx/>
                <a:uFillTx/>
                <a:latin typeface="Century Gothic"/>
                <a:ea typeface="+mn-ea"/>
                <a:cs typeface="+mn-cs"/>
              </a:rPr>
              <a:t>θ</a:t>
            </a:r>
          </a:p>
        </p:txBody>
      </p:sp>
      <mc:AlternateContent xmlns:mc="http://schemas.openxmlformats.org/markup-compatibility/2006" xmlns:a14="http://schemas.microsoft.com/office/drawing/2010/main">
        <mc:Choice Requires="a14">
          <p:sp>
            <p:nvSpPr>
              <p:cNvPr id="4" name="Ορθογώνιο 3"/>
              <p:cNvSpPr/>
              <p:nvPr/>
            </p:nvSpPr>
            <p:spPr>
              <a:xfrm>
                <a:off x="501914" y="3126951"/>
                <a:ext cx="2600584" cy="40479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sup>
                          <m:r>
                            <a:rPr kumimoji="0" lang="en-US" sz="1800" b="0" i="1" u="none" strike="noStrike" kern="1200" cap="none" spc="0" normalizeH="0" baseline="0" noProof="0">
                              <a:ln>
                                <a:noFill/>
                              </a:ln>
                              <a:solidFill>
                                <a:prstClr val="black"/>
                              </a:solidFill>
                              <a:effectLst/>
                              <a:uLnTx/>
                              <a:uFillTx/>
                              <a:latin typeface="Cambria Math" charset="0"/>
                              <a:ea typeface="+mn-ea"/>
                              <a:cs typeface="+mn-cs"/>
                            </a:rPr>
                            <m:t>𝑛𝑒𝑤</m:t>
                          </m:r>
                        </m:sup>
                      </m:sSubSup>
                      <m:r>
                        <a:rPr kumimoji="0" lang="en-US" sz="1800" b="0" i="1" u="none" strike="noStrike" kern="1200" cap="none" spc="0" normalizeH="0" baseline="0" noProof="0">
                          <a:ln>
                            <a:noFill/>
                          </a:ln>
                          <a:solidFill>
                            <a:prstClr val="black"/>
                          </a:solidFill>
                          <a:effectLst/>
                          <a:uLnTx/>
                          <a:uFillTx/>
                          <a:latin typeface="Cambria Math" charset="0"/>
                          <a:ea typeface="+mn-ea"/>
                          <a:cs typeface="+mn-cs"/>
                        </a:rPr>
                        <m: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𝑜</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𝑙𝑑</m:t>
                          </m:r>
                        </m:sup>
                      </m:sSubSup>
                      <m:r>
                        <a:rPr kumimoji="0" lang="en-US" sz="1800" b="0" i="1" u="none" strike="noStrike" kern="1200" cap="none" spc="0" normalizeH="0" baseline="0" noProof="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𝛼</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m:t>
                          </m:r>
                        </m:e>
                        <m:sub>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sub>
                      </m:sSub>
                      <m:r>
                        <a:rPr kumimoji="0" lang="en-US" sz="1800" b="0" i="1" u="none" strike="noStrike" kern="1200" cap="none" spc="0" normalizeH="0" baseline="0" noProof="0">
                          <a:ln>
                            <a:noFill/>
                          </a:ln>
                          <a:solidFill>
                            <a:prstClr val="black"/>
                          </a:solidFill>
                          <a:effectLst/>
                          <a:uLnTx/>
                          <a:uFillTx/>
                          <a:latin typeface="Cambria Math" charset="0"/>
                          <a:ea typeface="+mn-ea"/>
                          <a:cs typeface="+mn-cs"/>
                        </a:rPr>
                        <m:t>𝐽</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m:t>
                      </m:r>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r>
                        <a:rPr kumimoji="0" lang="el-GR" sz="1800" b="0" i="1" u="none" strike="noStrike" kern="1200" cap="none" spc="0" normalizeH="0" baseline="0" noProof="0">
                          <a:ln>
                            <a:noFill/>
                          </a:ln>
                          <a:solidFill>
                            <a:prstClr val="black"/>
                          </a:solidFill>
                          <a:effectLst/>
                          <a:uLnTx/>
                          <a:uFillTx/>
                          <a:latin typeface="Cambria Math" charset="0"/>
                          <a:ea typeface="+mn-ea"/>
                          <a:cs typeface="+mn-cs"/>
                        </a:rPr>
                        <m:t>)</m:t>
                      </m:r>
                    </m:oMath>
                  </m:oMathPara>
                </a14:m>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Matrix notation for </a:t>
            </a:r>
            <a:r>
              <a:rPr kumimoji="0" lang="en-US" sz="1800" b="0" i="0" u="none" strike="noStrike" kern="1200" cap="none" spc="0" normalizeH="0" baseline="0" noProof="0">
                <a:ln>
                  <a:noFill/>
                </a:ln>
                <a:solidFill>
                  <a:prstClr val="black"/>
                </a:solidFill>
                <a:effectLst/>
                <a:uLnTx/>
                <a:uFillTx/>
                <a:latin typeface="Century Gothic"/>
                <a:ea typeface="+mn-ea"/>
                <a:cs typeface="+mn-cs"/>
              </a:rPr>
              <a:t>all parameters</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Recursively apply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chain rule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though each node</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Ορθογώνιο 18"/>
          <p:cNvSpPr/>
          <p:nvPr/>
        </p:nvSpPr>
        <p:spPr>
          <a:xfrm>
            <a:off x="5139412" y="1327784"/>
            <a:ext cx="3663637"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7"/>
              </a:rPr>
              <a:t>Review of backpropagation</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42690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for an LSTM</a:t>
            </a:r>
          </a:p>
        </p:txBody>
      </p:sp>
      <p:sp>
        <p:nvSpPr>
          <p:cNvPr id="4" name="TextBox 3"/>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pic>
        <p:nvPicPr>
          <p:cNvPr id="3" name="Picture 2" descr="Screen Shot 2016-04-10 at 6.28.28 PM.png"/>
          <p:cNvPicPr>
            <a:picLocks noChangeAspect="1"/>
          </p:cNvPicPr>
          <p:nvPr/>
        </p:nvPicPr>
        <p:blipFill rotWithShape="1">
          <a:blip r:embed="rId3">
            <a:extLst>
              <a:ext uri="{28A0092B-C50C-407E-A947-70E740481C1C}">
                <a14:useLocalDpi xmlns:a14="http://schemas.microsoft.com/office/drawing/2010/main" val="0"/>
              </a:ext>
            </a:extLst>
          </a:blip>
          <a:srcRect l="31220" r="42305"/>
          <a:stretch/>
        </p:blipFill>
        <p:spPr>
          <a:xfrm>
            <a:off x="1556665" y="1369843"/>
            <a:ext cx="3766368" cy="4882960"/>
          </a:xfrm>
          <a:prstGeom prst="rect">
            <a:avLst/>
          </a:prstGeom>
        </p:spPr>
      </p:pic>
      <p:pic>
        <p:nvPicPr>
          <p:cNvPr id="8" name="Picture 7" descr="Screen Shot 2016-04-10 at 6.33.04 PM.png"/>
          <p:cNvPicPr>
            <a:picLocks noChangeAspect="1"/>
          </p:cNvPicPr>
          <p:nvPr/>
        </p:nvPicPr>
        <p:blipFill rotWithShape="1">
          <a:blip r:embed="rId4">
            <a:extLst>
              <a:ext uri="{28A0092B-C50C-407E-A947-70E740481C1C}">
                <a14:useLocalDpi xmlns:a14="http://schemas.microsoft.com/office/drawing/2010/main" val="0"/>
              </a:ext>
            </a:extLst>
          </a:blip>
          <a:srcRect l="48316" t="34018" r="2448" b="24457"/>
          <a:stretch/>
        </p:blipFill>
        <p:spPr>
          <a:xfrm>
            <a:off x="0" y="1545616"/>
            <a:ext cx="4502173" cy="1226679"/>
          </a:xfrm>
          <a:prstGeom prst="rect">
            <a:avLst/>
          </a:prstGeom>
        </p:spPr>
      </p:pic>
      <p:pic>
        <p:nvPicPr>
          <p:cNvPr id="9" name="Picture 8" descr="Screen Shot 2016-04-10 at 6.33.11 PM.png"/>
          <p:cNvPicPr>
            <a:picLocks noChangeAspect="1"/>
          </p:cNvPicPr>
          <p:nvPr/>
        </p:nvPicPr>
        <p:blipFill rotWithShape="1">
          <a:blip r:embed="rId5">
            <a:extLst>
              <a:ext uri="{28A0092B-C50C-407E-A947-70E740481C1C}">
                <a14:useLocalDpi xmlns:a14="http://schemas.microsoft.com/office/drawing/2010/main" val="0"/>
              </a:ext>
            </a:extLst>
          </a:blip>
          <a:srcRect l="51166" t="43170" r="11475" b="32351"/>
          <a:stretch/>
        </p:blipFill>
        <p:spPr>
          <a:xfrm>
            <a:off x="5504021" y="2441447"/>
            <a:ext cx="3416146" cy="694755"/>
          </a:xfrm>
          <a:prstGeom prst="rect">
            <a:avLst/>
          </a:prstGeom>
        </p:spPr>
      </p:pic>
      <p:pic>
        <p:nvPicPr>
          <p:cNvPr id="11" name="Picture 10" descr="Screen Shot 2016-04-10 at 6.33.17 PM.png"/>
          <p:cNvPicPr>
            <a:picLocks noChangeAspect="1"/>
          </p:cNvPicPr>
          <p:nvPr/>
        </p:nvPicPr>
        <p:blipFill rotWithShape="1">
          <a:blip r:embed="rId6">
            <a:extLst>
              <a:ext uri="{28A0092B-C50C-407E-A947-70E740481C1C}">
                <a14:useLocalDpi xmlns:a14="http://schemas.microsoft.com/office/drawing/2010/main" val="0"/>
              </a:ext>
            </a:extLst>
          </a:blip>
          <a:srcRect l="51284" t="33521" r="6930" b="25818"/>
          <a:stretch/>
        </p:blipFill>
        <p:spPr>
          <a:xfrm>
            <a:off x="5323032" y="3430845"/>
            <a:ext cx="3820968" cy="1128978"/>
          </a:xfrm>
          <a:prstGeom prst="rect">
            <a:avLst/>
          </a:prstGeom>
        </p:spPr>
      </p:pic>
      <p:cxnSp>
        <p:nvCxnSpPr>
          <p:cNvPr id="12" name="Straight Arrow Connector 11"/>
          <p:cNvCxnSpPr/>
          <p:nvPr/>
        </p:nvCxnSpPr>
        <p:spPr>
          <a:xfrm>
            <a:off x="1983103" y="1960622"/>
            <a:ext cx="524408" cy="176010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28" idx="1"/>
          </p:cNvCxnSpPr>
          <p:nvPr/>
        </p:nvCxnSpPr>
        <p:spPr>
          <a:xfrm>
            <a:off x="734703" y="2606736"/>
            <a:ext cx="2300509" cy="151314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323034" y="2920146"/>
            <a:ext cx="343288" cy="3582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507511" y="3626002"/>
            <a:ext cx="334356" cy="369332"/>
          </a:xfrm>
          <a:prstGeom prst="rect">
            <a:avLst/>
          </a:prstGeom>
          <a:noFill/>
        </p:spPr>
        <p:txBody>
          <a:bodyPr wrap="none" rtlCol="0">
            <a:spAutoFit/>
          </a:bodyPr>
          <a:lstStyle/>
          <a:p>
            <a:r>
              <a:rPr lang="en-US" i="1" dirty="0">
                <a:solidFill>
                  <a:srgbClr val="FF0000"/>
                </a:solidFill>
              </a:rPr>
              <a:t>i</a:t>
            </a:r>
            <a:r>
              <a:rPr lang="en-US" i="1" baseline="-25000" dirty="0">
                <a:solidFill>
                  <a:srgbClr val="FF0000"/>
                </a:solidFill>
              </a:rPr>
              <a:t>t</a:t>
            </a:r>
          </a:p>
        </p:txBody>
      </p:sp>
      <p:pic>
        <p:nvPicPr>
          <p:cNvPr id="28" name="Picture 27" descr="Screen Shot 2016-04-10 at 6.33.04 PM.png"/>
          <p:cNvPicPr>
            <a:picLocks noChangeAspect="1"/>
          </p:cNvPicPr>
          <p:nvPr/>
        </p:nvPicPr>
        <p:blipFill rotWithShape="1">
          <a:blip r:embed="rId4">
            <a:extLst>
              <a:ext uri="{28A0092B-C50C-407E-A947-70E740481C1C}">
                <a14:useLocalDpi xmlns:a14="http://schemas.microsoft.com/office/drawing/2010/main" val="0"/>
              </a:ext>
            </a:extLst>
          </a:blip>
          <a:srcRect l="51971" t="54580" r="43968" b="29986"/>
          <a:stretch/>
        </p:blipFill>
        <p:spPr>
          <a:xfrm>
            <a:off x="3035212" y="3995334"/>
            <a:ext cx="202877" cy="249091"/>
          </a:xfrm>
          <a:prstGeom prst="rect">
            <a:avLst/>
          </a:prstGeom>
          <a:solidFill>
            <a:srgbClr val="008000"/>
          </a:solidFill>
          <a:ln>
            <a:solidFill>
              <a:srgbClr val="008000"/>
            </a:solidFill>
          </a:ln>
        </p:spPr>
      </p:pic>
      <p:sp>
        <p:nvSpPr>
          <p:cNvPr id="30" name="TextBox 29"/>
          <p:cNvSpPr txBox="1"/>
          <p:nvPr/>
        </p:nvSpPr>
        <p:spPr>
          <a:xfrm>
            <a:off x="1004288" y="3140280"/>
            <a:ext cx="593710" cy="400110"/>
          </a:xfrm>
          <a:prstGeom prst="rect">
            <a:avLst/>
          </a:prstGeom>
          <a:noFill/>
        </p:spPr>
        <p:txBody>
          <a:bodyPr wrap="none" rtlCol="0">
            <a:spAutoFit/>
          </a:bodyPr>
          <a:lstStyle/>
          <a:p>
            <a:r>
              <a:rPr lang="en-US" sz="2000" i="1" dirty="0">
                <a:solidFill>
                  <a:schemeClr val="tx2"/>
                </a:solidFill>
              </a:rPr>
              <a:t>C</a:t>
            </a:r>
            <a:r>
              <a:rPr lang="en-US" sz="2000" i="1" baseline="-25000" dirty="0">
                <a:solidFill>
                  <a:schemeClr val="tx2"/>
                </a:solidFill>
              </a:rPr>
              <a:t>t-1</a:t>
            </a:r>
          </a:p>
        </p:txBody>
      </p:sp>
      <p:cxnSp>
        <p:nvCxnSpPr>
          <p:cNvPr id="33" name="Straight Arrow Connector 32"/>
          <p:cNvCxnSpPr/>
          <p:nvPr/>
        </p:nvCxnSpPr>
        <p:spPr>
          <a:xfrm flipH="1">
            <a:off x="4103199" y="3626002"/>
            <a:ext cx="1400822" cy="184666"/>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730521" y="3530835"/>
            <a:ext cx="372678" cy="369332"/>
          </a:xfrm>
          <a:prstGeom prst="rect">
            <a:avLst/>
          </a:prstGeom>
          <a:noFill/>
          <a:ln>
            <a:solidFill>
              <a:schemeClr val="accent6">
                <a:lumMod val="75000"/>
              </a:schemeClr>
            </a:solidFill>
          </a:ln>
        </p:spPr>
        <p:txBody>
          <a:bodyPr wrap="none" rtlCol="0">
            <a:spAutoFit/>
          </a:bodyPr>
          <a:lstStyle/>
          <a:p>
            <a:r>
              <a:rPr lang="en-US" i="1" dirty="0" err="1"/>
              <a:t>o</a:t>
            </a:r>
            <a:r>
              <a:rPr lang="en-US" i="1" baseline="-25000" dirty="0" err="1"/>
              <a:t>t</a:t>
            </a:r>
            <a:endParaRPr lang="en-US" i="1" baseline="-25000" dirty="0"/>
          </a:p>
        </p:txBody>
      </p:sp>
      <p:cxnSp>
        <p:nvCxnSpPr>
          <p:cNvPr id="36" name="Straight Arrow Connector 35"/>
          <p:cNvCxnSpPr/>
          <p:nvPr/>
        </p:nvCxnSpPr>
        <p:spPr>
          <a:xfrm flipH="1">
            <a:off x="5323034" y="4353080"/>
            <a:ext cx="343288" cy="314811"/>
          </a:xfrm>
          <a:prstGeom prst="straightConnector1">
            <a:avLst/>
          </a:prstGeom>
          <a:ln>
            <a:solidFill>
              <a:srgbClr val="E46C0A"/>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30215" y="770623"/>
            <a:ext cx="453970" cy="369332"/>
          </a:xfrm>
          <a:prstGeom prst="rect">
            <a:avLst/>
          </a:prstGeom>
          <a:noFill/>
        </p:spPr>
        <p:txBody>
          <a:bodyPr wrap="none" rtlCol="0">
            <a:spAutoFit/>
          </a:bodyPr>
          <a:lstStyle/>
          <a:p>
            <a:r>
              <a:rPr lang="en-US" dirty="0"/>
              <a:t>(1)</a:t>
            </a:r>
          </a:p>
        </p:txBody>
      </p:sp>
      <p:sp>
        <p:nvSpPr>
          <p:cNvPr id="38" name="TextBox 37"/>
          <p:cNvSpPr txBox="1"/>
          <p:nvPr/>
        </p:nvSpPr>
        <p:spPr>
          <a:xfrm>
            <a:off x="5504021" y="2158956"/>
            <a:ext cx="453970" cy="369332"/>
          </a:xfrm>
          <a:prstGeom prst="rect">
            <a:avLst/>
          </a:prstGeom>
          <a:noFill/>
        </p:spPr>
        <p:txBody>
          <a:bodyPr wrap="none" rtlCol="0">
            <a:spAutoFit/>
          </a:bodyPr>
          <a:lstStyle/>
          <a:p>
            <a:r>
              <a:rPr lang="en-US" dirty="0"/>
              <a:t>(2)</a:t>
            </a:r>
          </a:p>
        </p:txBody>
      </p:sp>
      <p:sp>
        <p:nvSpPr>
          <p:cNvPr id="39" name="TextBox 38"/>
          <p:cNvSpPr txBox="1"/>
          <p:nvPr/>
        </p:nvSpPr>
        <p:spPr>
          <a:xfrm>
            <a:off x="5504021" y="3171058"/>
            <a:ext cx="453970" cy="369332"/>
          </a:xfrm>
          <a:prstGeom prst="rect">
            <a:avLst/>
          </a:prstGeom>
          <a:noFill/>
        </p:spPr>
        <p:txBody>
          <a:bodyPr wrap="none" rtlCol="0">
            <a:spAutoFit/>
          </a:bodyPr>
          <a:lstStyle/>
          <a:p>
            <a:r>
              <a:rPr lang="en-US" dirty="0"/>
              <a:t>(3)</a:t>
            </a:r>
          </a:p>
        </p:txBody>
      </p:sp>
      <p:pic>
        <p:nvPicPr>
          <p:cNvPr id="40" name="Picture 39" descr="Screen Shot 2016-04-10 at 7.30.57 PM.png"/>
          <p:cNvPicPr>
            <a:picLocks noChangeAspect="1"/>
          </p:cNvPicPr>
          <p:nvPr/>
        </p:nvPicPr>
        <p:blipFill rotWithShape="1">
          <a:blip r:embed="rId7">
            <a:extLst>
              <a:ext uri="{28A0092B-C50C-407E-A947-70E740481C1C}">
                <a14:useLocalDpi xmlns:a14="http://schemas.microsoft.com/office/drawing/2010/main" val="0"/>
              </a:ext>
            </a:extLst>
          </a:blip>
          <a:srcRect l="51715" t="43057" r="8982" b="40694"/>
          <a:stretch/>
        </p:blipFill>
        <p:spPr>
          <a:xfrm>
            <a:off x="325651" y="1181100"/>
            <a:ext cx="3712418" cy="458090"/>
          </a:xfrm>
          <a:prstGeom prst="rect">
            <a:avLst/>
          </a:prstGeom>
        </p:spPr>
      </p:pic>
      <p:sp>
        <p:nvSpPr>
          <p:cNvPr id="46" name="TextBox 45"/>
          <p:cNvSpPr txBox="1"/>
          <p:nvPr/>
        </p:nvSpPr>
        <p:spPr>
          <a:xfrm>
            <a:off x="1811142" y="3843557"/>
            <a:ext cx="343921" cy="369332"/>
          </a:xfrm>
          <a:prstGeom prst="rect">
            <a:avLst/>
          </a:prstGeom>
          <a:noFill/>
        </p:spPr>
        <p:txBody>
          <a:bodyPr wrap="none" rtlCol="0">
            <a:spAutoFit/>
          </a:bodyPr>
          <a:lstStyle/>
          <a:p>
            <a:r>
              <a:rPr lang="en-US" i="1" dirty="0" err="1">
                <a:solidFill>
                  <a:srgbClr val="F900C7"/>
                </a:solidFill>
              </a:rPr>
              <a:t>f</a:t>
            </a:r>
            <a:r>
              <a:rPr lang="en-US" i="1" baseline="-25000" dirty="0" err="1">
                <a:solidFill>
                  <a:srgbClr val="F900C7"/>
                </a:solidFill>
              </a:rPr>
              <a:t>t</a:t>
            </a:r>
            <a:endParaRPr lang="en-US" i="1" baseline="-25000" dirty="0">
              <a:solidFill>
                <a:srgbClr val="F900C7"/>
              </a:solidFill>
            </a:endParaRPr>
          </a:p>
        </p:txBody>
      </p:sp>
      <p:cxnSp>
        <p:nvCxnSpPr>
          <p:cNvPr id="47" name="Straight Arrow Connector 46"/>
          <p:cNvCxnSpPr/>
          <p:nvPr/>
        </p:nvCxnSpPr>
        <p:spPr>
          <a:xfrm>
            <a:off x="742084" y="1578183"/>
            <a:ext cx="1069058" cy="2321984"/>
          </a:xfrm>
          <a:prstGeom prst="straightConnector1">
            <a:avLst/>
          </a:prstGeom>
          <a:ln>
            <a:solidFill>
              <a:srgbClr val="F900C7"/>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3460457" y="2812824"/>
            <a:ext cx="2186621" cy="4309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27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P spid="34" grpId="0" animBg="1"/>
      <p:bldP spid="4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an LSTM</a:t>
            </a:r>
          </a:p>
        </p:txBody>
      </p:sp>
      <p:sp>
        <p:nvSpPr>
          <p:cNvPr id="4" name="TextBox 3"/>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pic>
        <p:nvPicPr>
          <p:cNvPr id="8" name="Picture 7" descr="Screen Shot 2016-04-10 at 6.33.04 PM.png"/>
          <p:cNvPicPr>
            <a:picLocks noChangeAspect="1"/>
          </p:cNvPicPr>
          <p:nvPr/>
        </p:nvPicPr>
        <p:blipFill rotWithShape="1">
          <a:blip r:embed="rId3">
            <a:extLst>
              <a:ext uri="{28A0092B-C50C-407E-A947-70E740481C1C}">
                <a14:useLocalDpi xmlns:a14="http://schemas.microsoft.com/office/drawing/2010/main" val="0"/>
              </a:ext>
            </a:extLst>
          </a:blip>
          <a:srcRect l="48316" t="34018" r="2448" b="24457"/>
          <a:stretch/>
        </p:blipFill>
        <p:spPr>
          <a:xfrm>
            <a:off x="1370533" y="2413882"/>
            <a:ext cx="4502173" cy="1226679"/>
          </a:xfrm>
          <a:prstGeom prst="rect">
            <a:avLst/>
          </a:prstGeom>
        </p:spPr>
      </p:pic>
      <p:pic>
        <p:nvPicPr>
          <p:cNvPr id="9" name="Picture 8" descr="Screen Shot 2016-04-10 at 6.33.11 PM.png"/>
          <p:cNvPicPr>
            <a:picLocks noChangeAspect="1"/>
          </p:cNvPicPr>
          <p:nvPr/>
        </p:nvPicPr>
        <p:blipFill rotWithShape="1">
          <a:blip r:embed="rId4">
            <a:extLst>
              <a:ext uri="{28A0092B-C50C-407E-A947-70E740481C1C}">
                <a14:useLocalDpi xmlns:a14="http://schemas.microsoft.com/office/drawing/2010/main" val="0"/>
              </a:ext>
            </a:extLst>
          </a:blip>
          <a:srcRect l="51166" t="43170" r="11475" b="32351"/>
          <a:stretch/>
        </p:blipFill>
        <p:spPr>
          <a:xfrm>
            <a:off x="1597518" y="3548637"/>
            <a:ext cx="3416146" cy="694755"/>
          </a:xfrm>
          <a:prstGeom prst="rect">
            <a:avLst/>
          </a:prstGeom>
        </p:spPr>
      </p:pic>
      <p:pic>
        <p:nvPicPr>
          <p:cNvPr id="11" name="Picture 10" descr="Screen Shot 2016-04-10 at 6.33.17 PM.png"/>
          <p:cNvPicPr>
            <a:picLocks noChangeAspect="1"/>
          </p:cNvPicPr>
          <p:nvPr/>
        </p:nvPicPr>
        <p:blipFill rotWithShape="1">
          <a:blip r:embed="rId5">
            <a:extLst>
              <a:ext uri="{28A0092B-C50C-407E-A947-70E740481C1C}">
                <a14:useLocalDpi xmlns:a14="http://schemas.microsoft.com/office/drawing/2010/main" val="0"/>
              </a:ext>
            </a:extLst>
          </a:blip>
          <a:srcRect l="51284" t="33521" r="6930" b="25818"/>
          <a:stretch/>
        </p:blipFill>
        <p:spPr>
          <a:xfrm>
            <a:off x="1647689" y="4349153"/>
            <a:ext cx="3820968" cy="1128978"/>
          </a:xfrm>
          <a:prstGeom prst="rect">
            <a:avLst/>
          </a:prstGeom>
        </p:spPr>
      </p:pic>
      <p:sp>
        <p:nvSpPr>
          <p:cNvPr id="37" name="TextBox 36"/>
          <p:cNvSpPr txBox="1"/>
          <p:nvPr/>
        </p:nvSpPr>
        <p:spPr>
          <a:xfrm>
            <a:off x="1143548" y="2071067"/>
            <a:ext cx="453970" cy="369332"/>
          </a:xfrm>
          <a:prstGeom prst="rect">
            <a:avLst/>
          </a:prstGeom>
          <a:noFill/>
        </p:spPr>
        <p:txBody>
          <a:bodyPr wrap="none" rtlCol="0">
            <a:spAutoFit/>
          </a:bodyPr>
          <a:lstStyle/>
          <a:p>
            <a:r>
              <a:rPr lang="en-US" dirty="0"/>
              <a:t>(1)</a:t>
            </a:r>
          </a:p>
        </p:txBody>
      </p:sp>
      <p:sp>
        <p:nvSpPr>
          <p:cNvPr id="38" name="TextBox 37"/>
          <p:cNvSpPr txBox="1"/>
          <p:nvPr/>
        </p:nvSpPr>
        <p:spPr>
          <a:xfrm>
            <a:off x="1143548" y="3640561"/>
            <a:ext cx="453970" cy="369332"/>
          </a:xfrm>
          <a:prstGeom prst="rect">
            <a:avLst/>
          </a:prstGeom>
          <a:noFill/>
        </p:spPr>
        <p:txBody>
          <a:bodyPr wrap="none" rtlCol="0">
            <a:spAutoFit/>
          </a:bodyPr>
          <a:lstStyle/>
          <a:p>
            <a:r>
              <a:rPr lang="en-US" dirty="0"/>
              <a:t>(2)</a:t>
            </a:r>
          </a:p>
        </p:txBody>
      </p:sp>
      <p:pic>
        <p:nvPicPr>
          <p:cNvPr id="40" name="Picture 39" descr="Screen Shot 2016-04-10 at 7.30.57 PM.png"/>
          <p:cNvPicPr>
            <a:picLocks noChangeAspect="1"/>
          </p:cNvPicPr>
          <p:nvPr/>
        </p:nvPicPr>
        <p:blipFill rotWithShape="1">
          <a:blip r:embed="rId6">
            <a:extLst>
              <a:ext uri="{28A0092B-C50C-407E-A947-70E740481C1C}">
                <a14:useLocalDpi xmlns:a14="http://schemas.microsoft.com/office/drawing/2010/main" val="0"/>
              </a:ext>
            </a:extLst>
          </a:blip>
          <a:srcRect l="51715" t="43057" r="8982" b="40694"/>
          <a:stretch/>
        </p:blipFill>
        <p:spPr>
          <a:xfrm>
            <a:off x="1647689" y="2049366"/>
            <a:ext cx="3712418" cy="458090"/>
          </a:xfrm>
          <a:prstGeom prst="rect">
            <a:avLst/>
          </a:prstGeom>
        </p:spPr>
      </p:pic>
      <p:sp>
        <p:nvSpPr>
          <p:cNvPr id="25" name="TextBox 24"/>
          <p:cNvSpPr txBox="1"/>
          <p:nvPr/>
        </p:nvSpPr>
        <p:spPr>
          <a:xfrm>
            <a:off x="1193719" y="4349153"/>
            <a:ext cx="453970" cy="369332"/>
          </a:xfrm>
          <a:prstGeom prst="rect">
            <a:avLst/>
          </a:prstGeom>
          <a:noFill/>
        </p:spPr>
        <p:txBody>
          <a:bodyPr wrap="none" rtlCol="0">
            <a:spAutoFit/>
          </a:bodyPr>
          <a:lstStyle/>
          <a:p>
            <a:r>
              <a:rPr lang="en-US" dirty="0"/>
              <a:t>(3)</a:t>
            </a:r>
          </a:p>
        </p:txBody>
      </p:sp>
      <p:sp>
        <p:nvSpPr>
          <p:cNvPr id="5" name="TextBox 4"/>
          <p:cNvSpPr txBox="1"/>
          <p:nvPr/>
        </p:nvSpPr>
        <p:spPr>
          <a:xfrm>
            <a:off x="153533" y="1515748"/>
            <a:ext cx="1980029" cy="461665"/>
          </a:xfrm>
          <a:prstGeom prst="rect">
            <a:avLst/>
          </a:prstGeom>
          <a:noFill/>
        </p:spPr>
        <p:txBody>
          <a:bodyPr wrap="none" rtlCol="0">
            <a:spAutoFit/>
          </a:bodyPr>
          <a:lstStyle/>
          <a:p>
            <a:r>
              <a:rPr lang="en-US" sz="2400" dirty="0">
                <a:latin typeface="Cambria Math"/>
                <a:cs typeface="Cambria Math"/>
              </a:rPr>
              <a:t>For </a:t>
            </a:r>
            <a:r>
              <a:rPr lang="en-US" sz="2400" i="1" dirty="0">
                <a:latin typeface="Cambria Math"/>
                <a:cs typeface="Cambria Math"/>
              </a:rPr>
              <a:t>t = 1,…,T:</a:t>
            </a:r>
            <a:endParaRPr lang="en-US" sz="2400" dirty="0">
              <a:latin typeface="Cambria Math"/>
              <a:cs typeface="Cambria Math"/>
            </a:endParaRPr>
          </a:p>
        </p:txBody>
      </p:sp>
      <p:pic>
        <p:nvPicPr>
          <p:cNvPr id="26" name="Picture 25" descr="Screen Shot 2016-04-10 at 6.15.1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4320" y="4856723"/>
            <a:ext cx="3578132" cy="1546878"/>
          </a:xfrm>
          <a:prstGeom prst="rect">
            <a:avLst/>
          </a:prstGeom>
        </p:spPr>
      </p:pic>
    </p:spTree>
    <p:extLst>
      <p:ext uri="{BB962C8B-B14F-4D97-AF65-F5344CB8AC3E}">
        <p14:creationId xmlns:p14="http://schemas.microsoft.com/office/powerpoint/2010/main" val="26041706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 LSTM Examples</a:t>
            </a:r>
          </a:p>
        </p:txBody>
      </p:sp>
      <p:sp>
        <p:nvSpPr>
          <p:cNvPr id="5" name="Text Placeholder 4"/>
          <p:cNvSpPr>
            <a:spLocks noGrp="1"/>
          </p:cNvSpPr>
          <p:nvPr>
            <p:ph type="body" idx="1"/>
          </p:nvPr>
        </p:nvSpPr>
        <p:spPr/>
        <p:txBody>
          <a:bodyPr/>
          <a:lstStyle/>
          <a:p>
            <a:endParaRPr lang="en-US"/>
          </a:p>
        </p:txBody>
      </p:sp>
      <p:sp>
        <p:nvSpPr>
          <p:cNvPr id="2" name="TextBox 1"/>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spTree>
    <p:extLst>
      <p:ext uri="{BB962C8B-B14F-4D97-AF65-F5344CB8AC3E}">
        <p14:creationId xmlns:p14="http://schemas.microsoft.com/office/powerpoint/2010/main" val="26995798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LSTMs can be used for other sequence tasks</a:t>
            </a:r>
          </a:p>
        </p:txBody>
      </p:sp>
      <p:sp>
        <p:nvSpPr>
          <p:cNvPr id="2" name="TextBox 1"/>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pic>
        <p:nvPicPr>
          <p:cNvPr id="7" name="Picture 6" descr="Screen Shot 2016-04-10 at 7.55.56 PM.png"/>
          <p:cNvPicPr>
            <a:picLocks noChangeAspect="1"/>
          </p:cNvPicPr>
          <p:nvPr/>
        </p:nvPicPr>
        <p:blipFill rotWithShape="1">
          <a:blip r:embed="rId2">
            <a:extLst>
              <a:ext uri="{28A0092B-C50C-407E-A947-70E740481C1C}">
                <a14:useLocalDpi xmlns:a14="http://schemas.microsoft.com/office/drawing/2010/main" val="0"/>
              </a:ext>
            </a:extLst>
          </a:blip>
          <a:srcRect l="14634"/>
          <a:stretch/>
        </p:blipFill>
        <p:spPr>
          <a:xfrm>
            <a:off x="669038" y="2335577"/>
            <a:ext cx="7805923" cy="2994837"/>
          </a:xfrm>
          <a:prstGeom prst="rect">
            <a:avLst/>
          </a:prstGeom>
        </p:spPr>
      </p:pic>
      <p:sp>
        <p:nvSpPr>
          <p:cNvPr id="9" name="TextBox 8"/>
          <p:cNvSpPr txBox="1"/>
          <p:nvPr/>
        </p:nvSpPr>
        <p:spPr>
          <a:xfrm>
            <a:off x="2436190" y="1689246"/>
            <a:ext cx="1544023" cy="646331"/>
          </a:xfrm>
          <a:prstGeom prst="rect">
            <a:avLst/>
          </a:prstGeom>
          <a:noFill/>
        </p:spPr>
        <p:txBody>
          <a:bodyPr wrap="square" rtlCol="0">
            <a:spAutoFit/>
          </a:bodyPr>
          <a:lstStyle/>
          <a:p>
            <a:r>
              <a:rPr lang="en-US" dirty="0"/>
              <a:t>sequence classification</a:t>
            </a:r>
          </a:p>
        </p:txBody>
      </p:sp>
      <p:sp>
        <p:nvSpPr>
          <p:cNvPr id="10" name="TextBox 9"/>
          <p:cNvSpPr txBox="1"/>
          <p:nvPr/>
        </p:nvSpPr>
        <p:spPr>
          <a:xfrm>
            <a:off x="4595706" y="1873912"/>
            <a:ext cx="1544023" cy="369332"/>
          </a:xfrm>
          <a:prstGeom prst="rect">
            <a:avLst/>
          </a:prstGeom>
          <a:noFill/>
        </p:spPr>
        <p:txBody>
          <a:bodyPr wrap="square" rtlCol="0">
            <a:spAutoFit/>
          </a:bodyPr>
          <a:lstStyle/>
          <a:p>
            <a:r>
              <a:rPr lang="en-US" dirty="0"/>
              <a:t>translation</a:t>
            </a:r>
          </a:p>
        </p:txBody>
      </p:sp>
      <p:sp>
        <p:nvSpPr>
          <p:cNvPr id="11" name="TextBox 10"/>
          <p:cNvSpPr txBox="1"/>
          <p:nvPr/>
        </p:nvSpPr>
        <p:spPr>
          <a:xfrm>
            <a:off x="6732542" y="1760063"/>
            <a:ext cx="1544023" cy="646331"/>
          </a:xfrm>
          <a:prstGeom prst="rect">
            <a:avLst/>
          </a:prstGeom>
          <a:noFill/>
        </p:spPr>
        <p:txBody>
          <a:bodyPr wrap="square" rtlCol="0">
            <a:spAutoFit/>
          </a:bodyPr>
          <a:lstStyle/>
          <a:p>
            <a:r>
              <a:rPr lang="en-US" dirty="0"/>
              <a:t>named entity recognition</a:t>
            </a:r>
          </a:p>
        </p:txBody>
      </p:sp>
      <p:sp>
        <p:nvSpPr>
          <p:cNvPr id="12" name="TextBox 11"/>
          <p:cNvSpPr txBox="1"/>
          <p:nvPr/>
        </p:nvSpPr>
        <p:spPr>
          <a:xfrm>
            <a:off x="892167" y="1707830"/>
            <a:ext cx="1544023" cy="646331"/>
          </a:xfrm>
          <a:prstGeom prst="rect">
            <a:avLst/>
          </a:prstGeom>
          <a:noFill/>
        </p:spPr>
        <p:txBody>
          <a:bodyPr wrap="square" rtlCol="0">
            <a:spAutoFit/>
          </a:bodyPr>
          <a:lstStyle/>
          <a:p>
            <a:r>
              <a:rPr lang="en-US" dirty="0"/>
              <a:t>image captioning</a:t>
            </a:r>
          </a:p>
        </p:txBody>
      </p:sp>
    </p:spTree>
    <p:extLst>
      <p:ext uri="{BB962C8B-B14F-4D97-AF65-F5344CB8AC3E}">
        <p14:creationId xmlns:p14="http://schemas.microsoft.com/office/powerpoint/2010/main" val="38346955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850"/>
            <a:ext cx="7886700" cy="1325563"/>
          </a:xfrm>
        </p:spPr>
        <p:txBody>
          <a:bodyPr/>
          <a:lstStyle/>
          <a:p>
            <a:r>
              <a:rPr lang="en-US" dirty="0"/>
              <a:t>Character-level language model</a:t>
            </a:r>
          </a:p>
        </p:txBody>
      </p:sp>
      <p:sp>
        <p:nvSpPr>
          <p:cNvPr id="3" name="TextBox 2"/>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pic>
        <p:nvPicPr>
          <p:cNvPr id="4" name="Picture 3" descr="Screen Shot 2016-04-10 at 7.58.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64" y="1181100"/>
            <a:ext cx="6392353" cy="4964183"/>
          </a:xfrm>
          <a:prstGeom prst="rect">
            <a:avLst/>
          </a:prstGeom>
        </p:spPr>
      </p:pic>
      <p:sp>
        <p:nvSpPr>
          <p:cNvPr id="5" name="TextBox 4"/>
          <p:cNvSpPr txBox="1"/>
          <p:nvPr/>
        </p:nvSpPr>
        <p:spPr>
          <a:xfrm>
            <a:off x="6562217" y="2097941"/>
            <a:ext cx="2124583" cy="2308324"/>
          </a:xfrm>
          <a:prstGeom prst="rect">
            <a:avLst/>
          </a:prstGeom>
          <a:noFill/>
        </p:spPr>
        <p:txBody>
          <a:bodyPr wrap="square" rtlCol="0">
            <a:spAutoFit/>
          </a:bodyPr>
          <a:lstStyle/>
          <a:p>
            <a:r>
              <a:rPr lang="en-US" dirty="0"/>
              <a:t>Test time:</a:t>
            </a:r>
          </a:p>
          <a:p>
            <a:pPr marL="285750" indent="-285750">
              <a:buFont typeface="Arial"/>
              <a:buChar char="•"/>
            </a:pPr>
            <a:r>
              <a:rPr lang="en-US" dirty="0"/>
              <a:t>pick a seed character sequence</a:t>
            </a:r>
          </a:p>
          <a:p>
            <a:pPr marL="285750" indent="-285750">
              <a:buFont typeface="Arial"/>
              <a:buChar char="•"/>
            </a:pPr>
            <a:r>
              <a:rPr lang="en-US" dirty="0"/>
              <a:t>generate the next character</a:t>
            </a:r>
          </a:p>
          <a:p>
            <a:pPr marL="285750" indent="-285750">
              <a:buFont typeface="Arial"/>
              <a:buChar char="•"/>
            </a:pPr>
            <a:r>
              <a:rPr lang="en-US" dirty="0"/>
              <a:t>then the next</a:t>
            </a:r>
          </a:p>
          <a:p>
            <a:pPr marL="285750" indent="-285750">
              <a:buFont typeface="Arial"/>
              <a:buChar char="•"/>
            </a:pPr>
            <a:r>
              <a:rPr lang="en-US" dirty="0"/>
              <a:t>then the next …</a:t>
            </a:r>
          </a:p>
        </p:txBody>
      </p:sp>
    </p:spTree>
    <p:extLst>
      <p:ext uri="{BB962C8B-B14F-4D97-AF65-F5344CB8AC3E}">
        <p14:creationId xmlns:p14="http://schemas.microsoft.com/office/powerpoint/2010/main" val="32388137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850"/>
            <a:ext cx="7886700" cy="1325563"/>
          </a:xfrm>
        </p:spPr>
        <p:txBody>
          <a:bodyPr/>
          <a:lstStyle/>
          <a:p>
            <a:r>
              <a:rPr lang="en-US" dirty="0"/>
              <a:t>Character-level language model</a:t>
            </a:r>
          </a:p>
        </p:txBody>
      </p:sp>
      <p:sp>
        <p:nvSpPr>
          <p:cNvPr id="3" name="TextBox 2"/>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pic>
        <p:nvPicPr>
          <p:cNvPr id="7" name="Picture 6" descr="Screen Shot 2016-04-10 at 8.00.58 PM.png"/>
          <p:cNvPicPr>
            <a:picLocks noChangeAspect="1"/>
          </p:cNvPicPr>
          <p:nvPr/>
        </p:nvPicPr>
        <p:blipFill rotWithShape="1">
          <a:blip r:embed="rId2">
            <a:extLst>
              <a:ext uri="{28A0092B-C50C-407E-A947-70E740481C1C}">
                <a14:useLocalDpi xmlns:a14="http://schemas.microsoft.com/office/drawing/2010/main" val="0"/>
              </a:ext>
            </a:extLst>
          </a:blip>
          <a:srcRect b="24597"/>
          <a:stretch/>
        </p:blipFill>
        <p:spPr>
          <a:xfrm>
            <a:off x="997888" y="1253676"/>
            <a:ext cx="6717836" cy="5171142"/>
          </a:xfrm>
          <a:prstGeom prst="rect">
            <a:avLst/>
          </a:prstGeom>
        </p:spPr>
      </p:pic>
    </p:spTree>
    <p:extLst>
      <p:ext uri="{BB962C8B-B14F-4D97-AF65-F5344CB8AC3E}">
        <p14:creationId xmlns:p14="http://schemas.microsoft.com/office/powerpoint/2010/main" val="41043490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850"/>
            <a:ext cx="7886700" cy="1325563"/>
          </a:xfrm>
        </p:spPr>
        <p:txBody>
          <a:bodyPr/>
          <a:lstStyle/>
          <a:p>
            <a:r>
              <a:rPr lang="en-US" dirty="0"/>
              <a:t>Character-level language model</a:t>
            </a:r>
          </a:p>
        </p:txBody>
      </p:sp>
      <p:sp>
        <p:nvSpPr>
          <p:cNvPr id="3" name="TextBox 2"/>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pic>
        <p:nvPicPr>
          <p:cNvPr id="4" name="Picture 3" descr="Screen Shot 2016-04-10 at 8.03.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739" y="1142404"/>
            <a:ext cx="7277100" cy="5245100"/>
          </a:xfrm>
          <a:prstGeom prst="rect">
            <a:avLst/>
          </a:prstGeom>
        </p:spPr>
      </p:pic>
      <p:sp>
        <p:nvSpPr>
          <p:cNvPr id="5" name="TextBox 4"/>
          <p:cNvSpPr txBox="1"/>
          <p:nvPr/>
        </p:nvSpPr>
        <p:spPr>
          <a:xfrm>
            <a:off x="6531631" y="1621652"/>
            <a:ext cx="2041135"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err="1"/>
              <a:t>Yoav</a:t>
            </a:r>
            <a:r>
              <a:rPr lang="en-US" dirty="0"/>
              <a:t> Goldberg: </a:t>
            </a:r>
          </a:p>
          <a:p>
            <a:r>
              <a:rPr lang="en-US" dirty="0"/>
              <a:t>order-10 unsmoothed character n-grams</a:t>
            </a:r>
          </a:p>
        </p:txBody>
      </p:sp>
    </p:spTree>
    <p:extLst>
      <p:ext uri="{BB962C8B-B14F-4D97-AF65-F5344CB8AC3E}">
        <p14:creationId xmlns:p14="http://schemas.microsoft.com/office/powerpoint/2010/main" val="280511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4218"/>
            <a:ext cx="7886700" cy="1325563"/>
          </a:xfrm>
        </p:spPr>
        <p:txBody>
          <a:bodyPr/>
          <a:lstStyle/>
          <a:p>
            <a:r>
              <a:rPr lang="en-US" dirty="0"/>
              <a:t>Character-level language model</a:t>
            </a:r>
          </a:p>
        </p:txBody>
      </p:sp>
      <p:sp>
        <p:nvSpPr>
          <p:cNvPr id="3" name="TextBox 2"/>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pic>
        <p:nvPicPr>
          <p:cNvPr id="4" name="Picture 3" descr="Screen Shot 2016-04-10 at 8.05.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918" y="1233830"/>
            <a:ext cx="5520212" cy="5145626"/>
          </a:xfrm>
          <a:prstGeom prst="rect">
            <a:avLst/>
          </a:prstGeom>
        </p:spPr>
      </p:pic>
      <p:pic>
        <p:nvPicPr>
          <p:cNvPr id="5" name="Picture 4" descr="Screen Shot 2016-04-10 at 8.0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8517" y="2143302"/>
            <a:ext cx="5065483" cy="3557995"/>
          </a:xfrm>
          <a:prstGeom prst="rect">
            <a:avLst/>
          </a:prstGeom>
        </p:spPr>
      </p:pic>
    </p:spTree>
    <p:extLst>
      <p:ext uri="{BB962C8B-B14F-4D97-AF65-F5344CB8AC3E}">
        <p14:creationId xmlns:p14="http://schemas.microsoft.com/office/powerpoint/2010/main" val="4278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6287"/>
            <a:ext cx="7886700" cy="1325563"/>
          </a:xfrm>
        </p:spPr>
        <p:txBody>
          <a:bodyPr/>
          <a:lstStyle/>
          <a:p>
            <a:r>
              <a:rPr lang="en-US" dirty="0"/>
              <a:t>Character-level language model</a:t>
            </a:r>
          </a:p>
        </p:txBody>
      </p:sp>
      <p:sp>
        <p:nvSpPr>
          <p:cNvPr id="3" name="TextBox 2"/>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pic>
        <p:nvPicPr>
          <p:cNvPr id="4" name="Picture 3" descr="Screen Shot 2016-04-10 at 8.07.05 PM.png"/>
          <p:cNvPicPr>
            <a:picLocks noChangeAspect="1"/>
          </p:cNvPicPr>
          <p:nvPr/>
        </p:nvPicPr>
        <p:blipFill rotWithShape="1">
          <a:blip r:embed="rId2">
            <a:extLst>
              <a:ext uri="{28A0092B-C50C-407E-A947-70E740481C1C}">
                <a14:useLocalDpi xmlns:a14="http://schemas.microsoft.com/office/drawing/2010/main" val="0"/>
              </a:ext>
            </a:extLst>
          </a:blip>
          <a:srcRect b="23408"/>
          <a:stretch/>
        </p:blipFill>
        <p:spPr>
          <a:xfrm>
            <a:off x="151253" y="1067329"/>
            <a:ext cx="6202781" cy="5357489"/>
          </a:xfrm>
          <a:prstGeom prst="rect">
            <a:avLst/>
          </a:prstGeom>
        </p:spPr>
      </p:pic>
      <p:sp>
        <p:nvSpPr>
          <p:cNvPr id="5" name="TextBox 4"/>
          <p:cNvSpPr txBox="1"/>
          <p:nvPr/>
        </p:nvSpPr>
        <p:spPr>
          <a:xfrm>
            <a:off x="6520291" y="1762630"/>
            <a:ext cx="2771387" cy="369332"/>
          </a:xfrm>
          <a:prstGeom prst="rect">
            <a:avLst/>
          </a:prstGeom>
          <a:noFill/>
        </p:spPr>
        <p:txBody>
          <a:bodyPr wrap="none" rtlCol="0">
            <a:spAutoFit/>
          </a:bodyPr>
          <a:lstStyle/>
          <a:p>
            <a:r>
              <a:rPr lang="en-US" dirty="0" err="1"/>
              <a:t>LaTeX</a:t>
            </a:r>
            <a:r>
              <a:rPr lang="en-US" dirty="0"/>
              <a:t> “almost compiles”</a:t>
            </a:r>
          </a:p>
        </p:txBody>
      </p:sp>
    </p:spTree>
    <p:extLst>
      <p:ext uri="{BB962C8B-B14F-4D97-AF65-F5344CB8AC3E}">
        <p14:creationId xmlns:p14="http://schemas.microsoft.com/office/powerpoint/2010/main" val="3621415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5016"/>
            <a:ext cx="7886700" cy="1325563"/>
          </a:xfrm>
        </p:spPr>
        <p:txBody>
          <a:bodyPr/>
          <a:lstStyle/>
          <a:p>
            <a:r>
              <a:rPr lang="en-US" dirty="0"/>
              <a:t>Character-level language model</a:t>
            </a:r>
          </a:p>
        </p:txBody>
      </p:sp>
      <p:sp>
        <p:nvSpPr>
          <p:cNvPr id="3" name="TextBox 2"/>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pic>
        <p:nvPicPr>
          <p:cNvPr id="6" name="Picture 5" descr="Screen Shot 2016-04-10 at 8.08.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46" y="1177130"/>
            <a:ext cx="6083175" cy="5247688"/>
          </a:xfrm>
          <a:prstGeom prst="rect">
            <a:avLst/>
          </a:prstGeom>
        </p:spPr>
      </p:pic>
    </p:spTree>
    <p:extLst>
      <p:ext uri="{BB962C8B-B14F-4D97-AF65-F5344CB8AC3E}">
        <p14:creationId xmlns:p14="http://schemas.microsoft.com/office/powerpoint/2010/main" val="296923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One forward pass</a:t>
            </a:r>
          </a:p>
        </p:txBody>
      </p:sp>
      <p:graphicFrame>
        <p:nvGraphicFramePr>
          <p:cNvPr id="3" name="Πίνακας 2"/>
          <p:cNvGraphicFramePr>
            <a:graphicFrameLocks noGrp="1"/>
          </p:cNvGraphicFramePr>
          <p:nvPr/>
        </p:nvGraphicFramePr>
        <p:xfrm>
          <a:off x="3519344" y="2948939"/>
          <a:ext cx="504000" cy="1483362"/>
        </p:xfrm>
        <a:graphic>
          <a:graphicData uri="http://schemas.openxmlformats.org/drawingml/2006/table">
            <a:tbl>
              <a:tblPr firstRow="1" bandRow="1">
                <a:tableStyleId>{5940675A-B579-460E-94D1-54222C63F5DA}</a:tableStyleId>
              </a:tblPr>
              <a:tblGrid>
                <a:gridCol w="504000">
                  <a:extLst>
                    <a:ext uri="{9D8B030D-6E8A-4147-A177-3AD203B41FA5}">
                      <a16:colId xmlns:a16="http://schemas.microsoft.com/office/drawing/2014/main" val="20000"/>
                    </a:ext>
                  </a:extLst>
                </a:gridCol>
              </a:tblGrid>
              <a:tr h="494454">
                <a:tc>
                  <a:txBody>
                    <a:bodyPr/>
                    <a:lstStyle/>
                    <a:p>
                      <a:pPr algn="ctr"/>
                      <a:r>
                        <a:rPr lang="en-US" dirty="0"/>
                        <a:t>0.1</a:t>
                      </a:r>
                      <a:endParaRPr lang="el-GR" dirty="0"/>
                    </a:p>
                  </a:txBody>
                  <a:tcPr/>
                </a:tc>
                <a:extLst>
                  <a:ext uri="{0D108BD9-81ED-4DB2-BD59-A6C34878D82A}">
                    <a16:rowId xmlns:a16="http://schemas.microsoft.com/office/drawing/2014/main" val="10000"/>
                  </a:ext>
                </a:extLst>
              </a:tr>
              <a:tr h="494454">
                <a:tc>
                  <a:txBody>
                    <a:bodyPr/>
                    <a:lstStyle/>
                    <a:p>
                      <a:pPr algn="ctr"/>
                      <a:r>
                        <a:rPr lang="en-US" dirty="0"/>
                        <a:t>0.2</a:t>
                      </a:r>
                      <a:endParaRPr lang="el-GR" dirty="0"/>
                    </a:p>
                  </a:txBody>
                  <a:tcPr/>
                </a:tc>
                <a:extLst>
                  <a:ext uri="{0D108BD9-81ED-4DB2-BD59-A6C34878D82A}">
                    <a16:rowId xmlns:a16="http://schemas.microsoft.com/office/drawing/2014/main" val="10001"/>
                  </a:ext>
                </a:extLst>
              </a:tr>
              <a:tr h="494454">
                <a:tc>
                  <a:txBody>
                    <a:bodyPr/>
                    <a:lstStyle/>
                    <a:p>
                      <a:pPr algn="ctr"/>
                      <a:r>
                        <a:rPr lang="en-US" dirty="0"/>
                        <a:t>0.3</a:t>
                      </a:r>
                      <a:endParaRPr lang="el-GR" dirty="0"/>
                    </a:p>
                  </a:txBody>
                  <a:tcPr/>
                </a:tc>
                <a:extLst>
                  <a:ext uri="{0D108BD9-81ED-4DB2-BD59-A6C34878D82A}">
                    <a16:rowId xmlns:a16="http://schemas.microsoft.com/office/drawing/2014/main" val="10002"/>
                  </a:ext>
                </a:extLst>
              </a:tr>
            </a:tbl>
          </a:graphicData>
        </a:graphic>
      </p:graphicFrame>
      <p:graphicFrame>
        <p:nvGraphicFramePr>
          <p:cNvPr id="6" name="Πίνακας 5"/>
          <p:cNvGraphicFramePr>
            <a:graphicFrameLocks noGrp="1"/>
          </p:cNvGraphicFramePr>
          <p:nvPr/>
        </p:nvGraphicFramePr>
        <p:xfrm>
          <a:off x="240237" y="2948940"/>
          <a:ext cx="3036570" cy="1483360"/>
        </p:xfrm>
        <a:graphic>
          <a:graphicData uri="http://schemas.openxmlformats.org/drawingml/2006/table">
            <a:tbl>
              <a:tblPr bandRow="1">
                <a:tableStyleId>{5C22544A-7EE6-4342-B048-85BDC9FD1C3A}</a:tableStyleId>
              </a:tblPr>
              <a:tblGrid>
                <a:gridCol w="1012190">
                  <a:extLst>
                    <a:ext uri="{9D8B030D-6E8A-4147-A177-3AD203B41FA5}">
                      <a16:colId xmlns:a16="http://schemas.microsoft.com/office/drawing/2014/main" val="20000"/>
                    </a:ext>
                  </a:extLst>
                </a:gridCol>
                <a:gridCol w="1012190">
                  <a:extLst>
                    <a:ext uri="{9D8B030D-6E8A-4147-A177-3AD203B41FA5}">
                      <a16:colId xmlns:a16="http://schemas.microsoft.com/office/drawing/2014/main" val="20001"/>
                    </a:ext>
                  </a:extLst>
                </a:gridCol>
                <a:gridCol w="1012190">
                  <a:extLst>
                    <a:ext uri="{9D8B030D-6E8A-4147-A177-3AD203B41FA5}">
                      <a16:colId xmlns:a16="http://schemas.microsoft.com/office/drawing/2014/main" val="20002"/>
                    </a:ext>
                  </a:extLst>
                </a:gridCol>
              </a:tblGrid>
              <a:tr h="370840">
                <a:tc>
                  <a:txBody>
                    <a:bodyPr/>
                    <a:lstStyle/>
                    <a:p>
                      <a:pPr algn="ctr"/>
                      <a:r>
                        <a:rPr lang="en-US" dirty="0"/>
                        <a:t>0.2</a:t>
                      </a:r>
                      <a:endParaRPr lang="el-GR" dirty="0"/>
                    </a:p>
                  </a:txBody>
                  <a:tcPr>
                    <a:solidFill>
                      <a:schemeClr val="accent2">
                        <a:lumMod val="20000"/>
                        <a:lumOff val="80000"/>
                      </a:schemeClr>
                    </a:solidFill>
                  </a:tcPr>
                </a:tc>
                <a:tc>
                  <a:txBody>
                    <a:bodyPr/>
                    <a:lstStyle/>
                    <a:p>
                      <a:pPr algn="ctr"/>
                      <a:r>
                        <a:rPr lang="en-US" dirty="0"/>
                        <a:t>-0.5</a:t>
                      </a:r>
                      <a:endParaRPr lang="el-GR" dirty="0"/>
                    </a:p>
                  </a:txBody>
                  <a:tcPr>
                    <a:solidFill>
                      <a:schemeClr val="accent2">
                        <a:lumMod val="20000"/>
                        <a:lumOff val="80000"/>
                      </a:schemeClr>
                    </a:solidFill>
                  </a:tcPr>
                </a:tc>
                <a:tc>
                  <a:txBody>
                    <a:bodyPr/>
                    <a:lstStyle/>
                    <a:p>
                      <a:pPr algn="ctr"/>
                      <a:r>
                        <a:rPr lang="en-US" dirty="0"/>
                        <a:t>0.1</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2.0</a:t>
                      </a:r>
                      <a:endParaRPr lang="el-GR" dirty="0"/>
                    </a:p>
                  </a:txBody>
                  <a:tcPr>
                    <a:solidFill>
                      <a:schemeClr val="accent5">
                        <a:lumMod val="20000"/>
                        <a:lumOff val="80000"/>
                      </a:schemeClr>
                    </a:solidFill>
                  </a:tcPr>
                </a:tc>
                <a:tc>
                  <a:txBody>
                    <a:bodyPr/>
                    <a:lstStyle/>
                    <a:p>
                      <a:pPr algn="ctr"/>
                      <a:r>
                        <a:rPr lang="en-US" dirty="0"/>
                        <a:t>1.5</a:t>
                      </a:r>
                      <a:endParaRPr lang="el-GR" dirty="0"/>
                    </a:p>
                  </a:txBody>
                  <a:tcPr>
                    <a:solidFill>
                      <a:schemeClr val="accent5">
                        <a:lumMod val="20000"/>
                        <a:lumOff val="80000"/>
                      </a:schemeClr>
                    </a:solidFill>
                  </a:tcPr>
                </a:tc>
                <a:tc>
                  <a:txBody>
                    <a:bodyPr/>
                    <a:lstStyle/>
                    <a:p>
                      <a:pPr algn="ctr"/>
                      <a:r>
                        <a:rPr lang="en-US" dirty="0"/>
                        <a:t>1.3</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0.5</a:t>
                      </a:r>
                      <a:endParaRPr lang="el-GR" dirty="0"/>
                    </a:p>
                  </a:txBody>
                  <a:tcPr>
                    <a:solidFill>
                      <a:schemeClr val="accent3">
                        <a:lumMod val="20000"/>
                        <a:lumOff val="80000"/>
                      </a:schemeClr>
                    </a:solidFill>
                  </a:tcPr>
                </a:tc>
                <a:tc>
                  <a:txBody>
                    <a:bodyPr/>
                    <a:lstStyle/>
                    <a:p>
                      <a:pPr algn="ctr"/>
                      <a:r>
                        <a:rPr lang="en-US" dirty="0"/>
                        <a:t>0.0</a:t>
                      </a:r>
                      <a:endParaRPr lang="el-GR" dirty="0"/>
                    </a:p>
                  </a:txBody>
                  <a:tcPr>
                    <a:solidFill>
                      <a:schemeClr val="accent3">
                        <a:lumMod val="20000"/>
                        <a:lumOff val="80000"/>
                      </a:schemeClr>
                    </a:solidFill>
                  </a:tcPr>
                </a:tc>
                <a:tc>
                  <a:txBody>
                    <a:bodyPr/>
                    <a:lstStyle/>
                    <a:p>
                      <a:pPr algn="ctr"/>
                      <a:r>
                        <a:rPr lang="en-US" dirty="0"/>
                        <a:t>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a:t>
                      </a:r>
                      <a:endParaRPr lang="el-GR" dirty="0"/>
                    </a:p>
                  </a:txBody>
                  <a:tcPr>
                    <a:solidFill>
                      <a:schemeClr val="accent4">
                        <a:lumMod val="20000"/>
                        <a:lumOff val="80000"/>
                      </a:schemeClr>
                    </a:solidFill>
                  </a:tcPr>
                </a:tc>
                <a:tc>
                  <a:txBody>
                    <a:bodyPr/>
                    <a:lstStyle/>
                    <a:p>
                      <a:pPr algn="ctr"/>
                      <a:r>
                        <a:rPr lang="en-US" dirty="0"/>
                        <a:t>2.0</a:t>
                      </a:r>
                      <a:endParaRPr lang="el-GR" dirty="0"/>
                    </a:p>
                  </a:txBody>
                  <a:tcPr>
                    <a:solidFill>
                      <a:schemeClr val="accent4">
                        <a:lumMod val="20000"/>
                        <a:lumOff val="80000"/>
                      </a:schemeClr>
                    </a:solidFill>
                  </a:tcPr>
                </a:tc>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Πίνακας 6"/>
          <p:cNvGraphicFramePr>
            <a:graphicFrameLocks noGrp="1"/>
          </p:cNvGraphicFramePr>
          <p:nvPr/>
        </p:nvGraphicFramePr>
        <p:xfrm>
          <a:off x="6397340" y="2948938"/>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0.95</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3.89</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0.15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0.37</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9" name="Πίνακας 8"/>
          <p:cNvGraphicFramePr>
            <a:graphicFrameLocks noGrp="1"/>
          </p:cNvGraphicFramePr>
          <p:nvPr/>
        </p:nvGraphicFramePr>
        <p:xfrm>
          <a:off x="4802926" y="2948940"/>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1.0</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3.0</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2" name="Ίσον 11"/>
          <p:cNvSpPr/>
          <p:nvPr/>
        </p:nvSpPr>
        <p:spPr>
          <a:xfrm>
            <a:off x="5782442" y="3456620"/>
            <a:ext cx="356400" cy="468000"/>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entury Gothic"/>
              <a:ea typeface="+mn-ea"/>
              <a:cs typeface="+mn-cs"/>
            </a:endParaRPr>
          </a:p>
        </p:txBody>
      </p:sp>
      <p:sp>
        <p:nvSpPr>
          <p:cNvPr id="13" name="Συν 12"/>
          <p:cNvSpPr/>
          <p:nvPr/>
        </p:nvSpPr>
        <p:spPr>
          <a:xfrm>
            <a:off x="4244331" y="3456620"/>
            <a:ext cx="356400" cy="468000"/>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4" name="Ορθογώνιο 13"/>
              <p:cNvSpPr/>
              <p:nvPr/>
            </p:nvSpPr>
            <p:spPr>
              <a:xfrm>
                <a:off x="1521919" y="4547553"/>
                <a:ext cx="50526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0" u="none" strike="noStrike" kern="1200" cap="none" spc="0" normalizeH="0" baseline="0" noProof="0" smtClean="0">
                          <a:ln>
                            <a:noFill/>
                          </a:ln>
                          <a:solidFill>
                            <a:prstClr val="black"/>
                          </a:solidFill>
                          <a:effectLst/>
                          <a:uLnTx/>
                          <a:uFillTx/>
                          <a:latin typeface="Cambria Math" charset="0"/>
                          <a:ea typeface="+mn-ea"/>
                          <a:cs typeface="+mn-cs"/>
                        </a:rPr>
                        <m:t>𝐖</m:t>
                      </m:r>
                    </m:oMath>
                  </m:oMathPara>
                </a14:m>
                <a:endParaRPr kumimoji="0" lang="el-GR" sz="20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4" name="Ορθογώνιο 13"/>
              <p:cNvSpPr>
                <a:spLocks noRot="1" noChangeAspect="1" noMove="1" noResize="1" noEditPoints="1" noAdjustHandles="1" noChangeArrowheads="1" noChangeShapeType="1" noTextEdit="1"/>
              </p:cNvSpPr>
              <p:nvPr/>
            </p:nvSpPr>
            <p:spPr>
              <a:xfrm>
                <a:off x="1521919" y="4547553"/>
                <a:ext cx="505267" cy="400110"/>
              </a:xfrm>
              <a:prstGeom prst="rect">
                <a:avLst/>
              </a:prstGeom>
              <a:blipFill rotWithShape="0">
                <a:blip r:embed="rId2"/>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977381" y="4547553"/>
                <a:ext cx="41069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charset="0"/>
                          <a:ea typeface="+mn-ea"/>
                          <a:cs typeface="+mn-cs"/>
                        </a:rPr>
                        <m:t>𝒃</m:t>
                      </m:r>
                    </m:oMath>
                  </m:oMathPara>
                </a14:m>
                <a:endParaRPr kumimoji="0" lang="el-GR" sz="20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977381" y="4547553"/>
                <a:ext cx="410690" cy="400110"/>
              </a:xfrm>
              <a:prstGeom prst="rect">
                <a:avLst/>
              </a:prstGeom>
              <a:blipFill rotWithShape="0">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6104552" y="4562942"/>
                <a:ext cx="134517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l-GR" sz="1800" b="1" i="1" u="none" strike="noStrike" kern="1200" cap="none" spc="0" normalizeH="0" baseline="0" noProof="0" smtClean="0">
                          <a:ln>
                            <a:noFill/>
                          </a:ln>
                          <a:solidFill>
                            <a:prstClr val="black"/>
                          </a:solidFill>
                          <a:effectLst/>
                          <a:uLnTx/>
                          <a:uFillTx/>
                          <a:latin typeface="Cambria Math" charset="0"/>
                          <a:ea typeface="+mn-ea"/>
                          <a:cs typeface="+mn-cs"/>
                        </a:rPr>
                        <m:t>𝝈</m:t>
                      </m:r>
                      <m:r>
                        <a:rPr kumimoji="0" lang="el-GR" sz="1800" b="1" i="1" u="none" strike="noStrike" kern="1200" cap="none" spc="0" normalizeH="0" baseline="0" noProof="0" smtClean="0">
                          <a:ln>
                            <a:noFill/>
                          </a:ln>
                          <a:solidFill>
                            <a:prstClr val="black"/>
                          </a:solidFill>
                          <a:effectLst/>
                          <a:uLnTx/>
                          <a:uFillTx/>
                          <a:latin typeface="Cambria Math" charset="0"/>
                          <a:ea typeface="+mn-ea"/>
                          <a:cs typeface="+mn-cs"/>
                        </a:rPr>
                        <m:t>(</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a:ln>
                                <a:noFill/>
                              </a:ln>
                              <a:solidFill>
                                <a:prstClr val="black"/>
                              </a:solidFill>
                              <a:effectLst/>
                              <a:uLnTx/>
                              <a:uFillTx/>
                              <a:latin typeface="Cambria Math"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charset="0"/>
                              <a:ea typeface="+mn-ea"/>
                              <a:cs typeface="+mn-cs"/>
                            </a:rPr>
                            <m:t>𝒊</m:t>
                          </m:r>
                        </m:sub>
                      </m:sSub>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𝑾</m:t>
                      </m:r>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𝒃</m:t>
                      </m:r>
                      <m:r>
                        <a:rPr kumimoji="0" lang="en-US" sz="1800" b="1" i="1" u="none" strike="noStrike" kern="1200" cap="none" spc="0" normalizeH="0" baseline="0" noProof="0">
                          <a:ln>
                            <a:noFill/>
                          </a:ln>
                          <a:solidFill>
                            <a:prstClr val="black"/>
                          </a:solidFill>
                          <a:effectLst/>
                          <a:uLnTx/>
                          <a:uFillTx/>
                          <a:latin typeface="Cambria Math" charset="0"/>
                          <a:ea typeface="+mn-ea"/>
                          <a:cs typeface="+mn-cs"/>
                        </a:rPr>
                        <m:t>)</m:t>
                      </m:r>
                    </m:oMath>
                  </m:oMathPara>
                </a14:m>
                <a:endParaRPr kumimoji="0" lang="el-GR" sz="1800" b="1"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6" name="Ορθογώνιο 15"/>
              <p:cNvSpPr>
                <a:spLocks noRot="1" noChangeAspect="1" noMove="1" noResize="1" noEditPoints="1" noAdjustHandles="1" noChangeArrowheads="1" noChangeShapeType="1" noTextEdit="1"/>
              </p:cNvSpPr>
              <p:nvPr/>
            </p:nvSpPr>
            <p:spPr>
              <a:xfrm>
                <a:off x="6104552" y="4562942"/>
                <a:ext cx="1345176" cy="369332"/>
              </a:xfrm>
              <a:prstGeom prst="rect">
                <a:avLst/>
              </a:prstGeom>
              <a:blipFill rotWithShape="0">
                <a:blip r:embed="rId4"/>
                <a:stretch>
                  <a:fillRect b="-1666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3555599" y="4547553"/>
                <a:ext cx="48224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prstClr val="black"/>
                              </a:solidFill>
                              <a:effectLst/>
                              <a:uLnTx/>
                              <a:uFillTx/>
                              <a:latin typeface="Cambria Math" charset="0"/>
                              <a:ea typeface="+mn-ea"/>
                              <a:cs typeface="+mn-cs"/>
                            </a:rPr>
                            <m:t>𝒙</m:t>
                          </m:r>
                        </m:e>
                        <m:sub>
                          <m:r>
                            <a:rPr kumimoji="0" lang="en-US" sz="2000" b="1" i="1" u="none" strike="noStrike" kern="1200" cap="none" spc="0" normalizeH="0" baseline="0" noProof="0" smtClean="0">
                              <a:ln>
                                <a:noFill/>
                              </a:ln>
                              <a:solidFill>
                                <a:prstClr val="black"/>
                              </a:solidFill>
                              <a:effectLst/>
                              <a:uLnTx/>
                              <a:uFillTx/>
                              <a:latin typeface="Cambria Math" charset="0"/>
                              <a:ea typeface="+mn-ea"/>
                              <a:cs typeface="+mn-cs"/>
                            </a:rPr>
                            <m:t>𝒊</m:t>
                          </m:r>
                        </m:sub>
                      </m:sSub>
                    </m:oMath>
                  </m:oMathPara>
                </a14:m>
                <a:endParaRPr kumimoji="0" lang="el-GR" sz="20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8" name="Ορθογώνιο 17"/>
              <p:cNvSpPr>
                <a:spLocks noRot="1" noChangeAspect="1" noMove="1" noResize="1" noEditPoints="1" noAdjustHandles="1" noChangeArrowheads="1" noChangeShapeType="1" noTextEdit="1"/>
              </p:cNvSpPr>
              <p:nvPr/>
            </p:nvSpPr>
            <p:spPr>
              <a:xfrm>
                <a:off x="3555599" y="4547553"/>
                <a:ext cx="482248" cy="400110"/>
              </a:xfrm>
              <a:prstGeom prst="rect">
                <a:avLst/>
              </a:prstGeom>
              <a:blipFill rotWithShape="0">
                <a:blip r:embed="rId5"/>
                <a:stretch>
                  <a:fillRect b="-3030"/>
                </a:stretch>
              </a:blipFill>
            </p:spPr>
            <p:txBody>
              <a:bodyPr/>
              <a:lstStyle/>
              <a:p>
                <a:r>
                  <a:rPr lang="el-GR">
                    <a:noFill/>
                  </a:rPr>
                  <a:t> </a:t>
                </a:r>
              </a:p>
            </p:txBody>
          </p:sp>
        </mc:Fallback>
      </mc:AlternateContent>
      <p:sp>
        <p:nvSpPr>
          <p:cNvPr id="19" name="TextBox 18"/>
          <p:cNvSpPr txBox="1"/>
          <p:nvPr/>
        </p:nvSpPr>
        <p:spPr>
          <a:xfrm>
            <a:off x="240237" y="1385797"/>
            <a:ext cx="3097323" cy="120032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Text (input) representation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TFIDF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Word </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embeddings</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prstClr val="black"/>
                </a:solidFill>
                <a:effectLst/>
                <a:uLnTx/>
                <a:uFillTx/>
                <a:latin typeface="Century Gothic"/>
                <a:ea typeface="+mn-ea"/>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cxnSp>
        <p:nvCxnSpPr>
          <p:cNvPr id="21" name="Γωνιώδης σύνδεση 20"/>
          <p:cNvCxnSpPr>
            <a:stCxn id="19" idx="3"/>
            <a:endCxn id="3" idx="0"/>
          </p:cNvCxnSpPr>
          <p:nvPr/>
        </p:nvCxnSpPr>
        <p:spPr>
          <a:xfrm>
            <a:off x="3337560" y="1985962"/>
            <a:ext cx="433784" cy="962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5200" y="2948938"/>
            <a:ext cx="15937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C1304">
                    <a:lumMod val="50000"/>
                    <a:lumOff val="50000"/>
                  </a:srgbClr>
                </a:solidFill>
                <a:effectLst/>
                <a:uLnTx/>
                <a:uFillTx/>
                <a:latin typeface="Century Gothic"/>
                <a:ea typeface="+mn-ea"/>
                <a:cs typeface="+mn-cs"/>
              </a:rPr>
              <a:t>very positive</a:t>
            </a:r>
            <a:endParaRPr kumimoji="0" lang="el-GR" sz="1800" b="1" i="0" u="none" strike="noStrike" kern="1200" cap="none" spc="0" normalizeH="0" baseline="0" noProof="0" dirty="0">
              <a:ln>
                <a:noFill/>
              </a:ln>
              <a:solidFill>
                <a:srgbClr val="4C1304">
                  <a:lumMod val="50000"/>
                  <a:lumOff val="50000"/>
                </a:srgbClr>
              </a:solidFill>
              <a:effectLst/>
              <a:uLnTx/>
              <a:uFillTx/>
              <a:latin typeface="Century Gothic"/>
              <a:ea typeface="+mn-ea"/>
              <a:cs typeface="+mn-cs"/>
            </a:endParaRPr>
          </a:p>
        </p:txBody>
      </p:sp>
      <p:sp>
        <p:nvSpPr>
          <p:cNvPr id="27" name="TextBox 26"/>
          <p:cNvSpPr txBox="1"/>
          <p:nvPr/>
        </p:nvSpPr>
        <p:spPr>
          <a:xfrm>
            <a:off x="7548844" y="3303186"/>
            <a:ext cx="104387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E66B2">
                    <a:lumMod val="60000"/>
                    <a:lumOff val="40000"/>
                  </a:srgbClr>
                </a:solidFill>
                <a:effectLst/>
                <a:uLnTx/>
                <a:uFillTx/>
                <a:latin typeface="Century Gothic"/>
                <a:ea typeface="+mn-ea"/>
                <a:cs typeface="+mn-cs"/>
              </a:rPr>
              <a:t>positive</a:t>
            </a:r>
            <a:endParaRPr kumimoji="0" lang="el-GR" sz="1800" b="1" i="0" u="none" strike="noStrike" kern="1200" cap="none" spc="0" normalizeH="0" baseline="0" noProof="0" dirty="0">
              <a:ln>
                <a:noFill/>
              </a:ln>
              <a:solidFill>
                <a:srgbClr val="4E66B2">
                  <a:lumMod val="60000"/>
                  <a:lumOff val="40000"/>
                </a:srgbClr>
              </a:solidFill>
              <a:effectLst/>
              <a:uLnTx/>
              <a:uFillTx/>
              <a:latin typeface="Century Gothic"/>
              <a:ea typeface="+mn-ea"/>
              <a:cs typeface="+mn-cs"/>
            </a:endParaRPr>
          </a:p>
        </p:txBody>
      </p:sp>
      <p:sp>
        <p:nvSpPr>
          <p:cNvPr id="28" name="TextBox 27"/>
          <p:cNvSpPr txBox="1"/>
          <p:nvPr/>
        </p:nvSpPr>
        <p:spPr>
          <a:xfrm>
            <a:off x="7248675" y="4057995"/>
            <a:ext cx="17267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B9BC7">
                    <a:lumMod val="60000"/>
                    <a:lumOff val="40000"/>
                  </a:srgbClr>
                </a:solidFill>
                <a:effectLst/>
                <a:uLnTx/>
                <a:uFillTx/>
                <a:latin typeface="Century Gothic"/>
                <a:ea typeface="+mn-ea"/>
                <a:cs typeface="+mn-cs"/>
              </a:rPr>
              <a:t>very negative</a:t>
            </a:r>
            <a:endParaRPr kumimoji="0" lang="el-GR" sz="1800" b="1" i="0" u="none" strike="noStrike" kern="1200" cap="none" spc="0" normalizeH="0" baseline="0" noProof="0" dirty="0">
              <a:ln>
                <a:noFill/>
              </a:ln>
              <a:solidFill>
                <a:srgbClr val="6B9BC7">
                  <a:lumMod val="60000"/>
                  <a:lumOff val="40000"/>
                </a:srgbClr>
              </a:solidFill>
              <a:effectLst/>
              <a:uLnTx/>
              <a:uFillTx/>
              <a:latin typeface="Century Gothic"/>
              <a:ea typeface="+mn-ea"/>
              <a:cs typeface="+mn-cs"/>
            </a:endParaRPr>
          </a:p>
        </p:txBody>
      </p:sp>
      <p:sp>
        <p:nvSpPr>
          <p:cNvPr id="29" name="TextBox 28"/>
          <p:cNvSpPr txBox="1"/>
          <p:nvPr/>
        </p:nvSpPr>
        <p:spPr>
          <a:xfrm>
            <a:off x="7441302" y="3691520"/>
            <a:ext cx="11929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BB05E">
                    <a:lumMod val="60000"/>
                    <a:lumOff val="40000"/>
                  </a:srgbClr>
                </a:solidFill>
                <a:effectLst/>
                <a:uLnTx/>
                <a:uFillTx/>
                <a:latin typeface="Century Gothic"/>
                <a:ea typeface="+mn-ea"/>
                <a:cs typeface="+mn-cs"/>
              </a:rPr>
              <a:t>negative</a:t>
            </a:r>
            <a:endParaRPr kumimoji="0" lang="el-GR" sz="1800" b="1" i="0" u="none" strike="noStrike" kern="1200" cap="none" spc="0" normalizeH="0" baseline="0" noProof="0" dirty="0">
              <a:ln>
                <a:noFill/>
              </a:ln>
              <a:solidFill>
                <a:srgbClr val="9BB05E">
                  <a:lumMod val="60000"/>
                  <a:lumOff val="40000"/>
                </a:srgbClr>
              </a:solidFill>
              <a:effectLst/>
              <a:uLnTx/>
              <a:uFillTx/>
              <a:latin typeface="Century Gothic"/>
              <a:ea typeface="+mn-ea"/>
              <a:cs typeface="+mn-cs"/>
            </a:endParaRPr>
          </a:p>
        </p:txBody>
      </p:sp>
    </p:spTree>
    <p:extLst>
      <p:ext uri="{BB962C8B-B14F-4D97-AF65-F5344CB8AC3E}">
        <p14:creationId xmlns:p14="http://schemas.microsoft.com/office/powerpoint/2010/main" val="19052547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975F-68FD-9749-9A7D-FBD1E0EA77F4}"/>
              </a:ext>
            </a:extLst>
          </p:cNvPr>
          <p:cNvSpPr>
            <a:spLocks noGrp="1"/>
          </p:cNvSpPr>
          <p:nvPr>
            <p:ph type="title"/>
          </p:nvPr>
        </p:nvSpPr>
        <p:spPr/>
        <p:txBody>
          <a:bodyPr/>
          <a:lstStyle/>
          <a:p>
            <a:r>
              <a:rPr lang="en-US" dirty="0"/>
              <a:t>Where we are</a:t>
            </a:r>
          </a:p>
        </p:txBody>
      </p:sp>
      <p:sp>
        <p:nvSpPr>
          <p:cNvPr id="4" name="Content Placeholder 3">
            <a:extLst>
              <a:ext uri="{FF2B5EF4-FFF2-40B4-BE49-F238E27FC236}">
                <a16:creationId xmlns:a16="http://schemas.microsoft.com/office/drawing/2014/main" id="{325C464A-2AFD-954E-AD83-EE11C05B57D6}"/>
              </a:ext>
            </a:extLst>
          </p:cNvPr>
          <p:cNvSpPr>
            <a:spLocks noGrp="1"/>
          </p:cNvSpPr>
          <p:nvPr>
            <p:ph idx="1"/>
          </p:nvPr>
        </p:nvSpPr>
        <p:spPr/>
        <p:txBody>
          <a:bodyPr/>
          <a:lstStyle/>
          <a:p>
            <a:r>
              <a:rPr lang="en-US" dirty="0"/>
              <a:t>Simple networks</a:t>
            </a:r>
          </a:p>
          <a:p>
            <a:r>
              <a:rPr lang="en-US" dirty="0"/>
              <a:t>Convolutional neural networks</a:t>
            </a:r>
          </a:p>
          <a:p>
            <a:pPr lvl="1"/>
            <a:r>
              <a:rPr lang="en-US" dirty="0"/>
              <a:t>Generates “more data” to train on</a:t>
            </a:r>
          </a:p>
          <a:p>
            <a:pPr lvl="1"/>
            <a:r>
              <a:rPr lang="en-US" dirty="0"/>
              <a:t>Given one clear image, generate lots of blurry images, blurred in different ways</a:t>
            </a:r>
          </a:p>
          <a:p>
            <a:r>
              <a:rPr lang="en-US" dirty="0"/>
              <a:t>Recurrent neural networks</a:t>
            </a:r>
          </a:p>
          <a:p>
            <a:pPr lvl="1"/>
            <a:r>
              <a:rPr lang="en-US" dirty="0"/>
              <a:t>When the input is a sequence of variable length</a:t>
            </a:r>
          </a:p>
          <a:p>
            <a:r>
              <a:rPr lang="en-US" dirty="0">
                <a:solidFill>
                  <a:srgbClr val="002060"/>
                </a:solidFill>
              </a:rPr>
              <a:t>Wrap up</a:t>
            </a:r>
          </a:p>
        </p:txBody>
      </p:sp>
      <p:sp>
        <p:nvSpPr>
          <p:cNvPr id="3" name="Slide Number Placeholder 2">
            <a:extLst>
              <a:ext uri="{FF2B5EF4-FFF2-40B4-BE49-F238E27FC236}">
                <a16:creationId xmlns:a16="http://schemas.microsoft.com/office/drawing/2014/main" id="{00F0D9BF-1A59-DB4B-A740-D055C800C93E}"/>
              </a:ext>
            </a:extLst>
          </p:cNvPr>
          <p:cNvSpPr>
            <a:spLocks noGrp="1"/>
          </p:cNvSpPr>
          <p:nvPr>
            <p:ph type="sldNum" sz="quarter" idx="12"/>
          </p:nvPr>
        </p:nvSpPr>
        <p:spPr/>
        <p:txBody>
          <a:bodyPr/>
          <a:lstStyle/>
          <a:p>
            <a:fld id="{9E7F3095-738A-4790-83C5-52C005F4D7A2}" type="slidenum">
              <a:rPr lang="en-CA" smtClean="0"/>
              <a:t>110</a:t>
            </a:fld>
            <a:endParaRPr lang="en-CA"/>
          </a:p>
        </p:txBody>
      </p:sp>
    </p:spTree>
    <p:extLst>
      <p:ext uri="{BB962C8B-B14F-4D97-AF65-F5344CB8AC3E}">
        <p14:creationId xmlns:p14="http://schemas.microsoft.com/office/powerpoint/2010/main" val="33429650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Deep Neural Networks as a Model of Computation</a:t>
            </a:r>
          </a:p>
        </p:txBody>
      </p:sp>
      <p:sp>
        <p:nvSpPr>
          <p:cNvPr id="3" name="Content Placeholder 2"/>
          <p:cNvSpPr>
            <a:spLocks noGrp="1"/>
          </p:cNvSpPr>
          <p:nvPr>
            <p:ph idx="1"/>
          </p:nvPr>
        </p:nvSpPr>
        <p:spPr/>
        <p:txBody>
          <a:bodyPr>
            <a:normAutofit fontScale="70000" lnSpcReduction="20000"/>
          </a:bodyPr>
          <a:lstStyle/>
          <a:p>
            <a:r>
              <a:rPr lang="en-CA" dirty="0"/>
              <a:t>Most people’s first instinct for classifying faces is to write a complicated computer program</a:t>
            </a:r>
          </a:p>
          <a:p>
            <a:r>
              <a:rPr lang="en-CA" dirty="0"/>
              <a:t>A deep neural network </a:t>
            </a:r>
            <a:r>
              <a:rPr lang="en-CA" i="1" dirty="0"/>
              <a:t>is </a:t>
            </a:r>
            <a:r>
              <a:rPr lang="en-CA" dirty="0"/>
              <a:t>a computer program:</a:t>
            </a:r>
          </a:p>
          <a:p>
            <a:pPr marL="0" indent="0">
              <a:buNone/>
            </a:pPr>
            <a:r>
              <a:rPr lang="en-CA" dirty="0"/>
              <a:t>	</a:t>
            </a:r>
            <a:r>
              <a:rPr lang="en-CA" dirty="0">
                <a:latin typeface="Consolas" panose="020B0609020204030204" pitchFamily="49" charset="0"/>
              </a:rPr>
              <a:t>h1 = f1(x)</a:t>
            </a:r>
          </a:p>
          <a:p>
            <a:pPr marL="0" indent="0">
              <a:buNone/>
            </a:pPr>
            <a:r>
              <a:rPr lang="en-CA" dirty="0">
                <a:latin typeface="Consolas" panose="020B0609020204030204" pitchFamily="49" charset="0"/>
              </a:rPr>
              <a:t>	h2 = f2(h1)</a:t>
            </a:r>
          </a:p>
          <a:p>
            <a:pPr marL="0" indent="0">
              <a:buNone/>
            </a:pPr>
            <a:r>
              <a:rPr lang="en-CA" dirty="0">
                <a:latin typeface="Consolas" panose="020B0609020204030204" pitchFamily="49" charset="0"/>
              </a:rPr>
              <a:t>	h3 = f3(h2)</a:t>
            </a:r>
          </a:p>
          <a:p>
            <a:pPr marL="0" indent="0">
              <a:buNone/>
            </a:pPr>
            <a:r>
              <a:rPr lang="en-CA" dirty="0">
                <a:latin typeface="Consolas" panose="020B0609020204030204" pitchFamily="49" charset="0"/>
              </a:rPr>
              <a:t>	…</a:t>
            </a:r>
          </a:p>
          <a:p>
            <a:pPr marL="0" indent="0">
              <a:buNone/>
            </a:pPr>
            <a:r>
              <a:rPr lang="en-CA" dirty="0">
                <a:latin typeface="Consolas" panose="020B0609020204030204" pitchFamily="49" charset="0"/>
              </a:rPr>
              <a:t>	h9 = f8(h8)</a:t>
            </a:r>
          </a:p>
          <a:p>
            <a:pPr marL="0" indent="0">
              <a:buNone/>
            </a:pPr>
            <a:endParaRPr lang="en-CA" dirty="0">
              <a:latin typeface="Consolas" panose="020B0609020204030204" pitchFamily="49" charset="0"/>
            </a:endParaRPr>
          </a:p>
          <a:p>
            <a:r>
              <a:rPr lang="en-CA" dirty="0"/>
              <a:t>Can think of every layer of a neural network as one step of a parallel computation</a:t>
            </a:r>
          </a:p>
          <a:p>
            <a:r>
              <a:rPr lang="en-CA" dirty="0"/>
              <a:t>Features are the functions that are applied to the previous layers</a:t>
            </a:r>
          </a:p>
          <a:p>
            <a:r>
              <a:rPr lang="en-CA" dirty="0"/>
              <a:t>Learning features </a:t>
            </a:r>
            <a:r>
              <a:rPr lang="en-CA" dirty="0">
                <a:sym typeface="Wingdings" panose="05000000000000000000" pitchFamily="2" charset="2"/>
              </a:rPr>
              <a:t> Learning what function to apply at step t of the algorithm</a:t>
            </a:r>
            <a:endParaRPr lang="en-CA" dirty="0"/>
          </a:p>
          <a:p>
            <a:endParaRPr lang="en-CA" dirty="0"/>
          </a:p>
        </p:txBody>
      </p:sp>
      <p:sp>
        <p:nvSpPr>
          <p:cNvPr id="4" name="Slide Number Placeholder 3"/>
          <p:cNvSpPr>
            <a:spLocks noGrp="1"/>
          </p:cNvSpPr>
          <p:nvPr>
            <p:ph type="sldNum" sz="quarter" idx="12"/>
          </p:nvPr>
        </p:nvSpPr>
        <p:spPr/>
        <p:txBody>
          <a:bodyPr/>
          <a:lstStyle/>
          <a:p>
            <a:fld id="{9E7F3095-738A-4790-83C5-52C005F4D7A2}" type="slidenum">
              <a:rPr lang="en-CA" smtClean="0"/>
              <a:t>111</a:t>
            </a:fld>
            <a:endParaRPr lang="en-CA"/>
          </a:p>
        </p:txBody>
      </p:sp>
    </p:spTree>
    <p:extLst>
      <p:ext uri="{BB962C8B-B14F-4D97-AF65-F5344CB8AC3E}">
        <p14:creationId xmlns:p14="http://schemas.microsoft.com/office/powerpoint/2010/main" val="17753283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Deep Neural Networks</a:t>
            </a:r>
          </a:p>
        </p:txBody>
      </p:sp>
      <p:sp>
        <p:nvSpPr>
          <p:cNvPr id="3" name="Content Placeholder 2"/>
          <p:cNvSpPr>
            <a:spLocks noGrp="1"/>
          </p:cNvSpPr>
          <p:nvPr>
            <p:ph idx="1"/>
          </p:nvPr>
        </p:nvSpPr>
        <p:spPr>
          <a:xfrm>
            <a:off x="628650" y="1465701"/>
            <a:ext cx="7886700" cy="4351338"/>
          </a:xfrm>
        </p:spPr>
        <p:txBody>
          <a:bodyPr/>
          <a:lstStyle/>
          <a:p>
            <a:r>
              <a:rPr lang="en-CA" dirty="0"/>
              <a:t>Can perform a wide range of computation</a:t>
            </a:r>
          </a:p>
          <a:p>
            <a:r>
              <a:rPr lang="en-CA" dirty="0"/>
              <a:t>Can be learned automatically</a:t>
            </a:r>
          </a:p>
          <a:p>
            <a:pPr lvl="1"/>
            <a:r>
              <a:rPr lang="en-CA" dirty="0"/>
              <a:t>(using gradient descent)</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692" y="2827407"/>
            <a:ext cx="5006774" cy="1722269"/>
          </a:xfrm>
          <a:prstGeom prst="rect">
            <a:avLst/>
          </a:prstGeom>
        </p:spPr>
      </p:pic>
      <p:sp>
        <p:nvSpPr>
          <p:cNvPr id="5" name="TextBox 4"/>
          <p:cNvSpPr txBox="1"/>
          <p:nvPr/>
        </p:nvSpPr>
        <p:spPr>
          <a:xfrm>
            <a:off x="628650" y="4549676"/>
            <a:ext cx="7019109" cy="2308324"/>
          </a:xfrm>
          <a:prstGeom prst="rect">
            <a:avLst/>
          </a:prstGeom>
          <a:noFill/>
        </p:spPr>
        <p:txBody>
          <a:bodyPr wrap="square" rtlCol="0">
            <a:spAutoFit/>
          </a:bodyPr>
          <a:lstStyle/>
          <a:p>
            <a:pPr marL="285750" indent="-285750">
              <a:buFont typeface="Arial" panose="020B0604020202020204" pitchFamily="34" charset="0"/>
              <a:buChar char="•"/>
            </a:pPr>
            <a:r>
              <a:rPr lang="en-CA" dirty="0"/>
              <a:t>Powerful but not (computer) learnable: Python</a:t>
            </a:r>
          </a:p>
          <a:p>
            <a:pPr marL="742950" lvl="1" indent="-285750">
              <a:buFont typeface="Arial" panose="020B0604020202020204" pitchFamily="34" charset="0"/>
              <a:buChar char="•"/>
            </a:pPr>
            <a:r>
              <a:rPr lang="en-CA" dirty="0"/>
              <a:t>Can’t make a learning algorithm that takes lots of inputs and outputs and produces Python code that generates the outputs on new inputs</a:t>
            </a:r>
          </a:p>
          <a:p>
            <a:pPr marL="285750" indent="-285750">
              <a:buFont typeface="Arial" panose="020B0604020202020204" pitchFamily="34" charset="0"/>
              <a:buChar char="•"/>
            </a:pPr>
            <a:r>
              <a:rPr lang="en-CA" dirty="0"/>
              <a:t>Learnable but not powerful:</a:t>
            </a:r>
          </a:p>
          <a:p>
            <a:pPr marL="742950" lvl="1" indent="-285750">
              <a:buFont typeface="Arial" panose="020B0604020202020204" pitchFamily="34" charset="0"/>
              <a:buChar char="•"/>
            </a:pPr>
            <a:r>
              <a:rPr lang="en-CA" dirty="0"/>
              <a:t>Logistic regression</a:t>
            </a:r>
          </a:p>
          <a:p>
            <a:pPr marL="742950" lvl="1" indent="-285750">
              <a:buFont typeface="Arial" panose="020B0604020202020204" pitchFamily="34" charset="0"/>
              <a:buChar char="•"/>
            </a:pPr>
            <a:r>
              <a:rPr lang="en-CA" dirty="0"/>
              <a:t>Deep Neural Networks that aren’t deep enough</a:t>
            </a:r>
          </a:p>
          <a:p>
            <a:pPr marL="742950" lvl="1" indent="-285750">
              <a:buFont typeface="Arial" panose="020B0604020202020204" pitchFamily="34" charset="0"/>
              <a:buChar char="•"/>
            </a:pPr>
            <a:endParaRPr lang="en-CA" dirty="0"/>
          </a:p>
        </p:txBody>
      </p:sp>
      <p:sp>
        <p:nvSpPr>
          <p:cNvPr id="6" name="Slide Number Placeholder 5"/>
          <p:cNvSpPr>
            <a:spLocks noGrp="1"/>
          </p:cNvSpPr>
          <p:nvPr>
            <p:ph type="sldNum" sz="quarter" idx="12"/>
          </p:nvPr>
        </p:nvSpPr>
        <p:spPr>
          <a:xfrm>
            <a:off x="6457950" y="6043599"/>
            <a:ext cx="2057400" cy="365125"/>
          </a:xfrm>
        </p:spPr>
        <p:txBody>
          <a:bodyPr/>
          <a:lstStyle/>
          <a:p>
            <a:fld id="{9E7F3095-738A-4790-83C5-52C005F4D7A2}" type="slidenum">
              <a:rPr lang="en-CA" smtClean="0"/>
              <a:t>112</a:t>
            </a:fld>
            <a:endParaRPr lang="en-CA"/>
          </a:p>
        </p:txBody>
      </p:sp>
      <p:sp>
        <p:nvSpPr>
          <p:cNvPr id="7" name="TextBox 6"/>
          <p:cNvSpPr txBox="1"/>
          <p:nvPr/>
        </p:nvSpPr>
        <p:spPr>
          <a:xfrm>
            <a:off x="6278778" y="6131503"/>
            <a:ext cx="2003690" cy="369332"/>
          </a:xfrm>
          <a:prstGeom prst="rect">
            <a:avLst/>
          </a:prstGeom>
          <a:noFill/>
        </p:spPr>
        <p:txBody>
          <a:bodyPr wrap="none" rtlCol="0">
            <a:spAutoFit/>
          </a:bodyPr>
          <a:lstStyle/>
          <a:p>
            <a:r>
              <a:rPr lang="en-CA" dirty="0"/>
              <a:t>From Ilya </a:t>
            </a:r>
            <a:r>
              <a:rPr lang="en-CA" dirty="0" err="1"/>
              <a:t>Sutskever</a:t>
            </a:r>
            <a:endParaRPr lang="en-CA" dirty="0"/>
          </a:p>
        </p:txBody>
      </p:sp>
    </p:spTree>
    <p:extLst>
      <p:ext uri="{BB962C8B-B14F-4D97-AF65-F5344CB8AC3E}">
        <p14:creationId xmlns:p14="http://schemas.microsoft.com/office/powerpoint/2010/main" val="1078106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a:t>
            </a:r>
            <a:r>
              <a:rPr lang="en-CA" i="1" dirty="0"/>
              <a:t>Deep Learning Hypothesis</a:t>
            </a:r>
          </a:p>
        </p:txBody>
      </p:sp>
      <p:sp>
        <p:nvSpPr>
          <p:cNvPr id="3" name="Content Placeholder 2"/>
          <p:cNvSpPr>
            <a:spLocks noGrp="1"/>
          </p:cNvSpPr>
          <p:nvPr>
            <p:ph idx="1"/>
          </p:nvPr>
        </p:nvSpPr>
        <p:spPr/>
        <p:txBody>
          <a:bodyPr/>
          <a:lstStyle/>
          <a:p>
            <a:r>
              <a:rPr lang="en-CA" dirty="0"/>
              <a:t>Human perception is fast</a:t>
            </a:r>
          </a:p>
          <a:p>
            <a:pPr lvl="1"/>
            <a:r>
              <a:rPr lang="en-CA" dirty="0"/>
              <a:t>(Human) neurons fire at most 100 times a second</a:t>
            </a:r>
          </a:p>
          <a:p>
            <a:pPr lvl="1"/>
            <a:r>
              <a:rPr lang="en-CA" dirty="0"/>
              <a:t>Humans can solve simple perceptual tasks in 0.1 seconds</a:t>
            </a:r>
          </a:p>
          <a:p>
            <a:pPr lvl="2"/>
            <a:r>
              <a:rPr lang="en-CA" dirty="0"/>
              <a:t>So out neurons fire in a sequence of 10 times at most</a:t>
            </a:r>
          </a:p>
          <a:p>
            <a:pPr lvl="2"/>
            <a:endParaRPr lang="en-CA" dirty="0"/>
          </a:p>
          <a:p>
            <a:pPr marL="914400" lvl="2" indent="0">
              <a:buNone/>
            </a:pPr>
            <a:endParaRPr lang="en-CA" dirty="0"/>
          </a:p>
          <a:p>
            <a:pPr marL="914400" lvl="2" indent="0">
              <a:buNone/>
            </a:pPr>
            <a:endParaRPr lang="en-CA" dirty="0"/>
          </a:p>
          <a:p>
            <a:pPr marL="914400" lvl="2" indent="0">
              <a:buNone/>
            </a:pPr>
            <a:endParaRPr lang="en-CA" dirty="0"/>
          </a:p>
          <a:p>
            <a:r>
              <a:rPr lang="en-CA" dirty="0"/>
              <a:t>Success stories:</a:t>
            </a:r>
          </a:p>
          <a:p>
            <a:pPr lvl="1"/>
            <a:r>
              <a:rPr lang="en-CA" dirty="0"/>
              <a:t>Classifying images of objects</a:t>
            </a:r>
          </a:p>
          <a:p>
            <a:pPr lvl="1"/>
            <a:r>
              <a:rPr lang="en-CA" dirty="0"/>
              <a:t>Classifying Go positions as good or bad</a:t>
            </a:r>
          </a:p>
          <a:p>
            <a:pPr marL="914400" lvl="2" indent="0">
              <a:buNone/>
            </a:pPr>
            <a:endParaRPr lang="en-CA" dirty="0"/>
          </a:p>
        </p:txBody>
      </p:sp>
      <p:sp>
        <p:nvSpPr>
          <p:cNvPr id="4" name="TextBox 3"/>
          <p:cNvSpPr txBox="1"/>
          <p:nvPr/>
        </p:nvSpPr>
        <p:spPr>
          <a:xfrm>
            <a:off x="1846217" y="3762103"/>
            <a:ext cx="5172891" cy="646331"/>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t>Anything a human can do in 0.1 seconds, a big 10- layer neural network can do, too!</a:t>
            </a:r>
          </a:p>
        </p:txBody>
      </p:sp>
      <p:sp>
        <p:nvSpPr>
          <p:cNvPr id="5" name="Slide Number Placeholder 4"/>
          <p:cNvSpPr>
            <a:spLocks noGrp="1"/>
          </p:cNvSpPr>
          <p:nvPr>
            <p:ph type="sldNum" sz="quarter" idx="12"/>
          </p:nvPr>
        </p:nvSpPr>
        <p:spPr/>
        <p:txBody>
          <a:bodyPr/>
          <a:lstStyle/>
          <a:p>
            <a:fld id="{9E7F3095-738A-4790-83C5-52C005F4D7A2}" type="slidenum">
              <a:rPr lang="en-CA" smtClean="0"/>
              <a:t>113</a:t>
            </a:fld>
            <a:endParaRPr lang="en-CA"/>
          </a:p>
        </p:txBody>
      </p:sp>
    </p:spTree>
    <p:extLst>
      <p:ext uri="{BB962C8B-B14F-4D97-AF65-F5344CB8AC3E}">
        <p14:creationId xmlns:p14="http://schemas.microsoft.com/office/powerpoint/2010/main" val="1634880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FEA8-FCA0-F24A-B666-9F90B396E481}"/>
              </a:ext>
            </a:extLst>
          </p:cNvPr>
          <p:cNvSpPr>
            <a:spLocks noGrp="1"/>
          </p:cNvSpPr>
          <p:nvPr>
            <p:ph type="title"/>
          </p:nvPr>
        </p:nvSpPr>
        <p:spPr>
          <a:xfrm>
            <a:off x="360045" y="320674"/>
            <a:ext cx="8423910" cy="1325563"/>
          </a:xfrm>
        </p:spPr>
        <p:txBody>
          <a:bodyPr/>
          <a:lstStyle/>
          <a:p>
            <a:r>
              <a:rPr lang="en-US" dirty="0"/>
              <a:t>Problems with Supervised Networks</a:t>
            </a:r>
          </a:p>
        </p:txBody>
      </p:sp>
      <p:sp>
        <p:nvSpPr>
          <p:cNvPr id="3" name="Content Placeholder 2">
            <a:extLst>
              <a:ext uri="{FF2B5EF4-FFF2-40B4-BE49-F238E27FC236}">
                <a16:creationId xmlns:a16="http://schemas.microsoft.com/office/drawing/2014/main" id="{096DD7EF-022B-1B44-A28D-7CD7C3480A57}"/>
              </a:ext>
            </a:extLst>
          </p:cNvPr>
          <p:cNvSpPr>
            <a:spLocks noGrp="1"/>
          </p:cNvSpPr>
          <p:nvPr>
            <p:ph idx="1"/>
          </p:nvPr>
        </p:nvSpPr>
        <p:spPr>
          <a:xfrm>
            <a:off x="91440" y="1825625"/>
            <a:ext cx="8961120" cy="4351338"/>
          </a:xfrm>
        </p:spPr>
        <p:txBody>
          <a:bodyPr>
            <a:normAutofit fontScale="85000" lnSpcReduction="10000"/>
          </a:bodyPr>
          <a:lstStyle/>
          <a:p>
            <a:r>
              <a:rPr lang="en-US" dirty="0"/>
              <a:t>Early layers of the network are not trained well </a:t>
            </a:r>
          </a:p>
          <a:p>
            <a:pPr lvl="1"/>
            <a:r>
              <a:rPr lang="en-US" dirty="0"/>
              <a:t>Diffusion of Gradient – error attenuates as it propagates to earlier layers </a:t>
            </a:r>
          </a:p>
          <a:p>
            <a:pPr lvl="1"/>
            <a:r>
              <a:rPr lang="en-US" dirty="0"/>
              <a:t>Leads to very slow training </a:t>
            </a:r>
          </a:p>
          <a:p>
            <a:pPr lvl="1"/>
            <a:r>
              <a:rPr lang="en-US" dirty="0"/>
              <a:t>Exacerbated since last few layers can usually learn any task "pretty well" and thus the error to earlier layers drops quickly as the top layers "mostly" solve the task– lower layers never get the opportunity to use their capacity to improve results, they just do a random feature map</a:t>
            </a:r>
          </a:p>
          <a:p>
            <a:pPr lvl="1"/>
            <a:r>
              <a:rPr lang="en-US" dirty="0"/>
              <a:t>Need a way for early layers to do effective work</a:t>
            </a:r>
          </a:p>
          <a:p>
            <a:r>
              <a:rPr lang="en-US" dirty="0"/>
              <a:t>Often not enough labeled data available while lots of unlabeled data</a:t>
            </a:r>
          </a:p>
          <a:p>
            <a:pPr lvl="1"/>
            <a:r>
              <a:rPr lang="en-US" dirty="0"/>
              <a:t>Can we use unsupervised/semi-supervised approaches to take advantage of the unlabeled data</a:t>
            </a:r>
          </a:p>
          <a:p>
            <a:r>
              <a:rPr lang="en-US" dirty="0"/>
              <a:t>Deep networks tend to have more local minima problems than shallow networks during supervised training</a:t>
            </a:r>
          </a:p>
        </p:txBody>
      </p:sp>
      <p:sp>
        <p:nvSpPr>
          <p:cNvPr id="4" name="Slide Number Placeholder 3">
            <a:extLst>
              <a:ext uri="{FF2B5EF4-FFF2-40B4-BE49-F238E27FC236}">
                <a16:creationId xmlns:a16="http://schemas.microsoft.com/office/drawing/2014/main" id="{3A77D20A-643A-AA4D-B7A4-4600671EAC3E}"/>
              </a:ext>
            </a:extLst>
          </p:cNvPr>
          <p:cNvSpPr>
            <a:spLocks noGrp="1"/>
          </p:cNvSpPr>
          <p:nvPr>
            <p:ph type="sldNum" sz="quarter" idx="12"/>
          </p:nvPr>
        </p:nvSpPr>
        <p:spPr/>
        <p:txBody>
          <a:bodyPr/>
          <a:lstStyle/>
          <a:p>
            <a:fld id="{9E7F3095-738A-4790-83C5-52C005F4D7A2}" type="slidenum">
              <a:rPr lang="en-CA" smtClean="0"/>
              <a:t>114</a:t>
            </a:fld>
            <a:endParaRPr lang="en-CA"/>
          </a:p>
        </p:txBody>
      </p:sp>
    </p:spTree>
    <p:extLst>
      <p:ext uri="{BB962C8B-B14F-4D97-AF65-F5344CB8AC3E}">
        <p14:creationId xmlns:p14="http://schemas.microsoft.com/office/powerpoint/2010/main" val="28755167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A7608-D650-8B4E-9999-9912B84BBEDF}"/>
              </a:ext>
            </a:extLst>
          </p:cNvPr>
          <p:cNvSpPr>
            <a:spLocks noGrp="1"/>
          </p:cNvSpPr>
          <p:nvPr>
            <p:ph type="title"/>
          </p:nvPr>
        </p:nvSpPr>
        <p:spPr/>
        <p:txBody>
          <a:bodyPr/>
          <a:lstStyle/>
          <a:p>
            <a:r>
              <a:rPr lang="en-US" dirty="0"/>
              <a:t>Purely Supervised Learning</a:t>
            </a:r>
          </a:p>
        </p:txBody>
      </p:sp>
      <p:sp>
        <p:nvSpPr>
          <p:cNvPr id="4" name="Slide Number Placeholder 3">
            <a:extLst>
              <a:ext uri="{FF2B5EF4-FFF2-40B4-BE49-F238E27FC236}">
                <a16:creationId xmlns:a16="http://schemas.microsoft.com/office/drawing/2014/main" id="{C9BD608B-C958-9548-A3BF-02A5BC0FB2B4}"/>
              </a:ext>
            </a:extLst>
          </p:cNvPr>
          <p:cNvSpPr>
            <a:spLocks noGrp="1"/>
          </p:cNvSpPr>
          <p:nvPr>
            <p:ph type="sldNum" sz="quarter" idx="12"/>
          </p:nvPr>
        </p:nvSpPr>
        <p:spPr/>
        <p:txBody>
          <a:bodyPr/>
          <a:lstStyle/>
          <a:p>
            <a:fld id="{9E7F3095-738A-4790-83C5-52C005F4D7A2}" type="slidenum">
              <a:rPr lang="en-CA" smtClean="0"/>
              <a:t>115</a:t>
            </a:fld>
            <a:endParaRPr lang="en-CA"/>
          </a:p>
        </p:txBody>
      </p:sp>
      <p:cxnSp>
        <p:nvCxnSpPr>
          <p:cNvPr id="6" name="Straight Connector 5">
            <a:extLst>
              <a:ext uri="{FF2B5EF4-FFF2-40B4-BE49-F238E27FC236}">
                <a16:creationId xmlns:a16="http://schemas.microsoft.com/office/drawing/2014/main" id="{D9C42627-793B-744D-B81A-B77362A98658}"/>
              </a:ext>
            </a:extLst>
          </p:cNvPr>
          <p:cNvCxnSpPr>
            <a:cxnSpLocks/>
          </p:cNvCxnSpPr>
          <p:nvPr/>
        </p:nvCxnSpPr>
        <p:spPr>
          <a:xfrm>
            <a:off x="4023360" y="1828800"/>
            <a:ext cx="0" cy="45275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E7E3ACF-6542-F543-AB97-B6769A13142D}"/>
              </a:ext>
            </a:extLst>
          </p:cNvPr>
          <p:cNvSpPr/>
          <p:nvPr/>
        </p:nvSpPr>
        <p:spPr>
          <a:xfrm>
            <a:off x="5212080" y="2999232"/>
            <a:ext cx="201168" cy="2194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D61988-BA30-5C4B-B7F4-ED86033DBC50}"/>
              </a:ext>
            </a:extLst>
          </p:cNvPr>
          <p:cNvSpPr/>
          <p:nvPr/>
        </p:nvSpPr>
        <p:spPr>
          <a:xfrm>
            <a:off x="2365248" y="3804064"/>
            <a:ext cx="201168" cy="219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9979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A7608-D650-8B4E-9999-9912B84BBEDF}"/>
              </a:ext>
            </a:extLst>
          </p:cNvPr>
          <p:cNvSpPr>
            <a:spLocks noGrp="1"/>
          </p:cNvSpPr>
          <p:nvPr>
            <p:ph type="title"/>
          </p:nvPr>
        </p:nvSpPr>
        <p:spPr/>
        <p:txBody>
          <a:bodyPr/>
          <a:lstStyle/>
          <a:p>
            <a:r>
              <a:rPr lang="en-US" dirty="0"/>
              <a:t>Semi-Supervised Learning</a:t>
            </a:r>
          </a:p>
        </p:txBody>
      </p:sp>
      <p:sp>
        <p:nvSpPr>
          <p:cNvPr id="4" name="Slide Number Placeholder 3">
            <a:extLst>
              <a:ext uri="{FF2B5EF4-FFF2-40B4-BE49-F238E27FC236}">
                <a16:creationId xmlns:a16="http://schemas.microsoft.com/office/drawing/2014/main" id="{C9BD608B-C958-9548-A3BF-02A5BC0FB2B4}"/>
              </a:ext>
            </a:extLst>
          </p:cNvPr>
          <p:cNvSpPr>
            <a:spLocks noGrp="1"/>
          </p:cNvSpPr>
          <p:nvPr>
            <p:ph type="sldNum" sz="quarter" idx="12"/>
          </p:nvPr>
        </p:nvSpPr>
        <p:spPr/>
        <p:txBody>
          <a:bodyPr/>
          <a:lstStyle/>
          <a:p>
            <a:fld id="{9E7F3095-738A-4790-83C5-52C005F4D7A2}" type="slidenum">
              <a:rPr lang="en-CA" smtClean="0"/>
              <a:t>116</a:t>
            </a:fld>
            <a:endParaRPr lang="en-CA"/>
          </a:p>
        </p:txBody>
      </p:sp>
      <p:cxnSp>
        <p:nvCxnSpPr>
          <p:cNvPr id="6" name="Straight Connector 5">
            <a:extLst>
              <a:ext uri="{FF2B5EF4-FFF2-40B4-BE49-F238E27FC236}">
                <a16:creationId xmlns:a16="http://schemas.microsoft.com/office/drawing/2014/main" id="{D9C42627-793B-744D-B81A-B77362A98658}"/>
              </a:ext>
            </a:extLst>
          </p:cNvPr>
          <p:cNvCxnSpPr>
            <a:cxnSpLocks/>
          </p:cNvCxnSpPr>
          <p:nvPr/>
        </p:nvCxnSpPr>
        <p:spPr>
          <a:xfrm>
            <a:off x="4023360" y="1828800"/>
            <a:ext cx="0" cy="45275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E7E3ACF-6542-F543-AB97-B6769A13142D}"/>
              </a:ext>
            </a:extLst>
          </p:cNvPr>
          <p:cNvSpPr/>
          <p:nvPr/>
        </p:nvSpPr>
        <p:spPr>
          <a:xfrm>
            <a:off x="5212080" y="2999232"/>
            <a:ext cx="201168" cy="2194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D61988-BA30-5C4B-B7F4-ED86033DBC50}"/>
              </a:ext>
            </a:extLst>
          </p:cNvPr>
          <p:cNvSpPr/>
          <p:nvPr/>
        </p:nvSpPr>
        <p:spPr>
          <a:xfrm>
            <a:off x="2365248" y="3804064"/>
            <a:ext cx="201168" cy="219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5300E1A-3F1C-444C-B5E5-F5E5786A672C}"/>
              </a:ext>
            </a:extLst>
          </p:cNvPr>
          <p:cNvSpPr txBox="1"/>
          <p:nvPr/>
        </p:nvSpPr>
        <p:spPr>
          <a:xfrm>
            <a:off x="3346704" y="658368"/>
            <a:ext cx="184731" cy="369332"/>
          </a:xfrm>
          <a:prstGeom prst="rect">
            <a:avLst/>
          </a:prstGeom>
          <a:noFill/>
        </p:spPr>
        <p:txBody>
          <a:bodyPr wrap="none" rtlCol="0">
            <a:spAutoFit/>
          </a:bodyPr>
          <a:lstStyle/>
          <a:p>
            <a:endParaRPr lang="en-US" dirty="0"/>
          </a:p>
        </p:txBody>
      </p:sp>
      <p:sp>
        <p:nvSpPr>
          <p:cNvPr id="9" name="Oval 8">
            <a:extLst>
              <a:ext uri="{FF2B5EF4-FFF2-40B4-BE49-F238E27FC236}">
                <a16:creationId xmlns:a16="http://schemas.microsoft.com/office/drawing/2014/main" id="{AE25008D-46DB-1642-A4FA-9F61F8D1473D}"/>
              </a:ext>
            </a:extLst>
          </p:cNvPr>
          <p:cNvSpPr/>
          <p:nvPr/>
        </p:nvSpPr>
        <p:spPr>
          <a:xfrm>
            <a:off x="5419344" y="3224784"/>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D6C8275-02EF-244D-A409-9F3268DC0563}"/>
              </a:ext>
            </a:extLst>
          </p:cNvPr>
          <p:cNvSpPr/>
          <p:nvPr/>
        </p:nvSpPr>
        <p:spPr>
          <a:xfrm>
            <a:off x="5590032" y="3432048"/>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31D855D-6098-104B-8E86-15E01F2831AB}"/>
              </a:ext>
            </a:extLst>
          </p:cNvPr>
          <p:cNvSpPr/>
          <p:nvPr/>
        </p:nvSpPr>
        <p:spPr>
          <a:xfrm>
            <a:off x="5004816" y="2779776"/>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E976BBB-BB73-A04D-B21F-D743282530D0}"/>
              </a:ext>
            </a:extLst>
          </p:cNvPr>
          <p:cNvSpPr/>
          <p:nvPr/>
        </p:nvSpPr>
        <p:spPr>
          <a:xfrm>
            <a:off x="4797552" y="2560320"/>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4E85F4E-9829-4E48-8AAD-058B7E4CD991}"/>
              </a:ext>
            </a:extLst>
          </p:cNvPr>
          <p:cNvGrpSpPr/>
          <p:nvPr/>
        </p:nvGrpSpPr>
        <p:grpSpPr>
          <a:xfrm rot="3507678">
            <a:off x="2048256" y="3075432"/>
            <a:ext cx="993648" cy="1091184"/>
            <a:chOff x="1975104" y="3386328"/>
            <a:chExt cx="993648" cy="1091184"/>
          </a:xfrm>
        </p:grpSpPr>
        <p:sp>
          <p:nvSpPr>
            <p:cNvPr id="15" name="Oval 14">
              <a:extLst>
                <a:ext uri="{FF2B5EF4-FFF2-40B4-BE49-F238E27FC236}">
                  <a16:creationId xmlns:a16="http://schemas.microsoft.com/office/drawing/2014/main" id="{5D5C43EC-166A-E141-824C-7048BE03FB27}"/>
                </a:ext>
              </a:extLst>
            </p:cNvPr>
            <p:cNvSpPr/>
            <p:nvPr/>
          </p:nvSpPr>
          <p:spPr>
            <a:xfrm>
              <a:off x="2767584" y="4258056"/>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F98EDF-7B57-3647-86A3-6C15F59F31E3}"/>
                </a:ext>
              </a:extLst>
            </p:cNvPr>
            <p:cNvSpPr/>
            <p:nvPr/>
          </p:nvSpPr>
          <p:spPr>
            <a:xfrm>
              <a:off x="2182368" y="3605784"/>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3DA4FF4-F432-6C4E-8E38-BC5FDBC89EDB}"/>
                </a:ext>
              </a:extLst>
            </p:cNvPr>
            <p:cNvSpPr/>
            <p:nvPr/>
          </p:nvSpPr>
          <p:spPr>
            <a:xfrm>
              <a:off x="1975104" y="3386328"/>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C99669A8-2A39-FE4E-B468-D6FAE1E9609F}"/>
              </a:ext>
            </a:extLst>
          </p:cNvPr>
          <p:cNvSpPr/>
          <p:nvPr/>
        </p:nvSpPr>
        <p:spPr>
          <a:xfrm rot="3507678">
            <a:off x="2444745" y="3499165"/>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8294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2EF9-9F68-A549-80CD-EBEA77FB080A}"/>
              </a:ext>
            </a:extLst>
          </p:cNvPr>
          <p:cNvSpPr>
            <a:spLocks noGrp="1"/>
          </p:cNvSpPr>
          <p:nvPr>
            <p:ph type="title"/>
          </p:nvPr>
        </p:nvSpPr>
        <p:spPr/>
        <p:txBody>
          <a:bodyPr/>
          <a:lstStyle/>
          <a:p>
            <a:r>
              <a:rPr lang="en-US" dirty="0"/>
              <a:t>Greedy Layer-wise Training</a:t>
            </a:r>
          </a:p>
        </p:txBody>
      </p:sp>
      <p:sp>
        <p:nvSpPr>
          <p:cNvPr id="3" name="Content Placeholder 2">
            <a:extLst>
              <a:ext uri="{FF2B5EF4-FFF2-40B4-BE49-F238E27FC236}">
                <a16:creationId xmlns:a16="http://schemas.microsoft.com/office/drawing/2014/main" id="{E5DCD441-98E2-B24A-B1B7-4939D3DD5B69}"/>
              </a:ext>
            </a:extLst>
          </p:cNvPr>
          <p:cNvSpPr>
            <a:spLocks noGrp="1"/>
          </p:cNvSpPr>
          <p:nvPr>
            <p:ph idx="1"/>
          </p:nvPr>
        </p:nvSpPr>
        <p:spPr/>
        <p:txBody>
          <a:bodyPr/>
          <a:lstStyle/>
          <a:p>
            <a:r>
              <a:rPr lang="en-US" dirty="0"/>
              <a:t>Train each layer in an unsupervised way based on the input of the previous layer</a:t>
            </a:r>
          </a:p>
          <a:p>
            <a:r>
              <a:rPr lang="en-US" dirty="0"/>
              <a:t>How?</a:t>
            </a:r>
          </a:p>
          <a:p>
            <a:pPr lvl="1"/>
            <a:r>
              <a:rPr lang="en-US" dirty="0"/>
              <a:t>One way: Use an autoencoder: reproduce the input</a:t>
            </a:r>
          </a:p>
          <a:p>
            <a:pPr lvl="1"/>
            <a:r>
              <a:rPr lang="en-US" dirty="0"/>
              <a:t>“Stacked autoencoders”</a:t>
            </a:r>
          </a:p>
          <a:p>
            <a:pPr lvl="1"/>
            <a:endParaRPr lang="en-US" dirty="0"/>
          </a:p>
        </p:txBody>
      </p:sp>
      <p:sp>
        <p:nvSpPr>
          <p:cNvPr id="4" name="Slide Number Placeholder 3">
            <a:extLst>
              <a:ext uri="{FF2B5EF4-FFF2-40B4-BE49-F238E27FC236}">
                <a16:creationId xmlns:a16="http://schemas.microsoft.com/office/drawing/2014/main" id="{7F47778C-80F4-F84C-BBE7-B7D79DBE5EFC}"/>
              </a:ext>
            </a:extLst>
          </p:cNvPr>
          <p:cNvSpPr>
            <a:spLocks noGrp="1"/>
          </p:cNvSpPr>
          <p:nvPr>
            <p:ph type="sldNum" sz="quarter" idx="12"/>
          </p:nvPr>
        </p:nvSpPr>
        <p:spPr/>
        <p:txBody>
          <a:bodyPr/>
          <a:lstStyle/>
          <a:p>
            <a:fld id="{9E7F3095-738A-4790-83C5-52C005F4D7A2}" type="slidenum">
              <a:rPr lang="en-CA" smtClean="0"/>
              <a:t>117</a:t>
            </a:fld>
            <a:endParaRPr lang="en-CA"/>
          </a:p>
        </p:txBody>
      </p:sp>
    </p:spTree>
    <p:extLst>
      <p:ext uri="{BB962C8B-B14F-4D97-AF65-F5344CB8AC3E}">
        <p14:creationId xmlns:p14="http://schemas.microsoft.com/office/powerpoint/2010/main" val="41439597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118</a:t>
            </a:fld>
            <a:endParaRPr lang="en-CA"/>
          </a:p>
        </p:txBody>
      </p:sp>
      <p:pic>
        <p:nvPicPr>
          <p:cNvPr id="6" name="Picture 5" descr="A close up of a logo&#13;&#10;&#13;&#10;Description automatically generated">
            <a:extLst>
              <a:ext uri="{FF2B5EF4-FFF2-40B4-BE49-F238E27FC236}">
                <a16:creationId xmlns:a16="http://schemas.microsoft.com/office/drawing/2014/main" id="{87B2B387-88E1-C84F-AE23-B9F4BF5A8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2432050"/>
            <a:ext cx="7437120" cy="2432558"/>
          </a:xfrm>
          <a:prstGeom prst="rect">
            <a:avLst/>
          </a:prstGeom>
        </p:spPr>
      </p:pic>
      <p:sp>
        <p:nvSpPr>
          <p:cNvPr id="7" name="TextBox 6">
            <a:extLst>
              <a:ext uri="{FF2B5EF4-FFF2-40B4-BE49-F238E27FC236}">
                <a16:creationId xmlns:a16="http://schemas.microsoft.com/office/drawing/2014/main" id="{DA72C544-5439-AA45-A349-BDB9E75166B4}"/>
              </a:ext>
            </a:extLst>
          </p:cNvPr>
          <p:cNvSpPr txBox="1"/>
          <p:nvPr/>
        </p:nvSpPr>
        <p:spPr>
          <a:xfrm>
            <a:off x="1207008" y="4864608"/>
            <a:ext cx="2157984"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Tree>
    <p:extLst>
      <p:ext uri="{BB962C8B-B14F-4D97-AF65-F5344CB8AC3E}">
        <p14:creationId xmlns:p14="http://schemas.microsoft.com/office/powerpoint/2010/main" val="10213345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119</a:t>
            </a:fld>
            <a:endParaRPr lang="en-CA"/>
          </a:p>
        </p:txBody>
      </p:sp>
      <p:sp>
        <p:nvSpPr>
          <p:cNvPr id="7" name="TextBox 6">
            <a:extLst>
              <a:ext uri="{FF2B5EF4-FFF2-40B4-BE49-F238E27FC236}">
                <a16:creationId xmlns:a16="http://schemas.microsoft.com/office/drawing/2014/main" id="{DA72C544-5439-AA45-A349-BDB9E75166B4}"/>
              </a:ext>
            </a:extLst>
          </p:cNvPr>
          <p:cNvSpPr txBox="1"/>
          <p:nvPr/>
        </p:nvSpPr>
        <p:spPr>
          <a:xfrm>
            <a:off x="1258824" y="4582668"/>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pic>
        <p:nvPicPr>
          <p:cNvPr id="5" name="Picture 4" descr="A close up of a logo&#13;&#10;&#13;&#10;Description automatically generated">
            <a:extLst>
              <a:ext uri="{FF2B5EF4-FFF2-40B4-BE49-F238E27FC236}">
                <a16:creationId xmlns:a16="http://schemas.microsoft.com/office/drawing/2014/main" id="{F719B320-468E-E244-89FD-D0D7F6546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008" y="2677668"/>
            <a:ext cx="5689600" cy="1905000"/>
          </a:xfrm>
          <a:prstGeom prst="rect">
            <a:avLst/>
          </a:prstGeom>
        </p:spPr>
      </p:pic>
      <p:sp>
        <p:nvSpPr>
          <p:cNvPr id="8" name="TextBox 7">
            <a:extLst>
              <a:ext uri="{FF2B5EF4-FFF2-40B4-BE49-F238E27FC236}">
                <a16:creationId xmlns:a16="http://schemas.microsoft.com/office/drawing/2014/main" id="{24E6D136-0E69-1142-BD74-50BCAFF72237}"/>
              </a:ext>
            </a:extLst>
          </p:cNvPr>
          <p:cNvSpPr txBox="1"/>
          <p:nvPr/>
        </p:nvSpPr>
        <p:spPr>
          <a:xfrm>
            <a:off x="2398776" y="4952000"/>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Tree>
    <p:extLst>
      <p:ext uri="{BB962C8B-B14F-4D97-AF65-F5344CB8AC3E}">
        <p14:creationId xmlns:p14="http://schemas.microsoft.com/office/powerpoint/2010/main" val="3565957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1280" y="1332767"/>
            <a:ext cx="8249820" cy="3970318"/>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Non-</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linearities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needed to learn complex (non-linear) representations of data, otherwise the NN would be just a linear function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More layers and neurons can approximate more complex functions</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functions</a:t>
            </a:r>
          </a:p>
        </p:txBody>
      </p:sp>
      <p:pic>
        <p:nvPicPr>
          <p:cNvPr id="4" name="Εικόνα 3"/>
          <p:cNvPicPr>
            <a:picLocks noChangeAspect="1"/>
          </p:cNvPicPr>
          <p:nvPr/>
        </p:nvPicPr>
        <p:blipFill>
          <a:blip r:embed="rId3"/>
          <a:stretch>
            <a:fillRect/>
          </a:stretch>
        </p:blipFill>
        <p:spPr>
          <a:xfrm>
            <a:off x="1116498" y="2091814"/>
            <a:ext cx="6911004" cy="2480186"/>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709847" y="1602436"/>
                <a:ext cx="167327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1" u="none" strike="noStrike" kern="1200" cap="none" spc="0" normalizeH="0" baseline="0" noProof="0">
                            <a:ln>
                              <a:noFill/>
                            </a:ln>
                            <a:solidFill>
                              <a:prstClr val="black"/>
                            </a:solidFill>
                            <a:effectLst/>
                            <a:uLnTx/>
                            <a:uFillTx/>
                            <a:latin typeface="Cambria Math" charset="0"/>
                            <a:ea typeface="+mn-ea"/>
                            <a:cs typeface="+mn-cs"/>
                          </a:rPr>
                          <m:t>W</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1" u="none" strike="noStrike" kern="1200" cap="none" spc="0" normalizeH="0" baseline="0" noProof="0">
                            <a:ln>
                              <a:noFill/>
                            </a:ln>
                            <a:solidFill>
                              <a:prstClr val="black"/>
                            </a:solidFill>
                            <a:effectLst/>
                            <a:uLnTx/>
                            <a:uFillTx/>
                            <a:latin typeface="Cambria Math" charset="0"/>
                            <a:ea typeface="+mn-ea"/>
                            <a:cs typeface="+mn-cs"/>
                          </a:rPr>
                          <m:t>W</m:t>
                        </m:r>
                      </m:e>
                      <m:sub>
                        <m:r>
                          <a:rPr kumimoji="0" lang="en-US" sz="1800" b="0" i="1" u="none" strike="noStrike" kern="1200" cap="none" spc="0" normalizeH="0" baseline="0" noProof="0">
                            <a:ln>
                              <a:noFill/>
                            </a:ln>
                            <a:solidFill>
                              <a:prstClr val="black"/>
                            </a:solidFill>
                            <a:effectLst/>
                            <a:uLnTx/>
                            <a:uFillTx/>
                            <a:latin typeface="Cambria Math"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𝑊𝑥</m:t>
                    </m:r>
                  </m:oMath>
                </a14:m>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7" name="Ορθογώνιο 6"/>
              <p:cNvSpPr>
                <a:spLocks noRot="1" noChangeAspect="1" noMove="1" noResize="1" noEditPoints="1" noAdjustHandles="1" noChangeArrowheads="1" noChangeShapeType="1" noTextEdit="1"/>
              </p:cNvSpPr>
              <p:nvPr/>
            </p:nvSpPr>
            <p:spPr>
              <a:xfrm>
                <a:off x="6709847" y="1602436"/>
                <a:ext cx="1673279" cy="369332"/>
              </a:xfrm>
              <a:prstGeom prst="rect">
                <a:avLst/>
              </a:prstGeom>
              <a:blipFill rotWithShape="0">
                <a:blip r:embed="rId4"/>
                <a:stretch>
                  <a:fillRect b="-3333"/>
                </a:stretch>
              </a:blipFill>
            </p:spPr>
            <p:txBody>
              <a:bodyPr/>
              <a:lstStyle/>
              <a:p>
                <a:r>
                  <a:rPr lang="el-GR">
                    <a:noFill/>
                  </a:rPr>
                  <a:t> </a:t>
                </a:r>
              </a:p>
            </p:txBody>
          </p:sp>
        </mc:Fallback>
      </mc:AlternateContent>
      <p:sp>
        <p:nvSpPr>
          <p:cNvPr id="15" name="TextBox 14"/>
          <p:cNvSpPr txBox="1"/>
          <p:nvPr/>
        </p:nvSpPr>
        <p:spPr>
          <a:xfrm>
            <a:off x="1420330" y="5692800"/>
            <a:ext cx="651171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Full list: </a:t>
            </a: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5"/>
              </a:rPr>
              <a:t>https://en.wikipedia.org/wiki/Activation_function</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 name="Ορθογώνιο 1"/>
          <p:cNvSpPr/>
          <p:nvPr/>
        </p:nvSpPr>
        <p:spPr>
          <a:xfrm>
            <a:off x="2859206" y="4536025"/>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http://cs231n.github.io/assets/nn1/</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layer_sizes.jpeg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6383895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120</a:t>
            </a:fld>
            <a:endParaRPr lang="en-CA"/>
          </a:p>
        </p:txBody>
      </p:sp>
      <p:sp>
        <p:nvSpPr>
          <p:cNvPr id="7" name="TextBox 6">
            <a:extLst>
              <a:ext uri="{FF2B5EF4-FFF2-40B4-BE49-F238E27FC236}">
                <a16:creationId xmlns:a16="http://schemas.microsoft.com/office/drawing/2014/main" id="{DA72C544-5439-AA45-A349-BDB9E75166B4}"/>
              </a:ext>
            </a:extLst>
          </p:cNvPr>
          <p:cNvSpPr txBox="1"/>
          <p:nvPr/>
        </p:nvSpPr>
        <p:spPr>
          <a:xfrm>
            <a:off x="1258824" y="4582668"/>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
        <p:nvSpPr>
          <p:cNvPr id="8" name="TextBox 7">
            <a:extLst>
              <a:ext uri="{FF2B5EF4-FFF2-40B4-BE49-F238E27FC236}">
                <a16:creationId xmlns:a16="http://schemas.microsoft.com/office/drawing/2014/main" id="{24E6D136-0E69-1142-BD74-50BCAFF72237}"/>
              </a:ext>
            </a:extLst>
          </p:cNvPr>
          <p:cNvSpPr txBox="1"/>
          <p:nvPr/>
        </p:nvSpPr>
        <p:spPr>
          <a:xfrm>
            <a:off x="2398776" y="4952000"/>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pic>
        <p:nvPicPr>
          <p:cNvPr id="6" name="Picture 5">
            <a:extLst>
              <a:ext uri="{FF2B5EF4-FFF2-40B4-BE49-F238E27FC236}">
                <a16:creationId xmlns:a16="http://schemas.microsoft.com/office/drawing/2014/main" id="{0F7EF264-9624-B942-8505-A2BA9E5EF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196" y="2703616"/>
            <a:ext cx="5562600" cy="1930400"/>
          </a:xfrm>
          <a:prstGeom prst="rect">
            <a:avLst/>
          </a:prstGeom>
        </p:spPr>
      </p:pic>
      <p:sp>
        <p:nvSpPr>
          <p:cNvPr id="9" name="TextBox 8">
            <a:extLst>
              <a:ext uri="{FF2B5EF4-FFF2-40B4-BE49-F238E27FC236}">
                <a16:creationId xmlns:a16="http://schemas.microsoft.com/office/drawing/2014/main" id="{AFD24994-C241-F248-B1E0-844DA57F8888}"/>
              </a:ext>
            </a:extLst>
          </p:cNvPr>
          <p:cNvSpPr txBox="1"/>
          <p:nvPr/>
        </p:nvSpPr>
        <p:spPr>
          <a:xfrm>
            <a:off x="3538728" y="5321332"/>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Tree>
    <p:extLst>
      <p:ext uri="{BB962C8B-B14F-4D97-AF65-F5344CB8AC3E}">
        <p14:creationId xmlns:p14="http://schemas.microsoft.com/office/powerpoint/2010/main" val="25911938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D28D-EA1D-1549-87E4-E6551F73D534}"/>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799C6441-2FD4-6B46-944C-A14895E4111B}"/>
              </a:ext>
            </a:extLst>
          </p:cNvPr>
          <p:cNvSpPr>
            <a:spLocks noGrp="1"/>
          </p:cNvSpPr>
          <p:nvPr>
            <p:ph type="sldNum" sz="quarter" idx="12"/>
          </p:nvPr>
        </p:nvSpPr>
        <p:spPr/>
        <p:txBody>
          <a:bodyPr/>
          <a:lstStyle/>
          <a:p>
            <a:fld id="{9E7F3095-738A-4790-83C5-52C005F4D7A2}" type="slidenum">
              <a:rPr lang="en-CA" smtClean="0"/>
              <a:t>121</a:t>
            </a:fld>
            <a:endParaRPr lang="en-CA"/>
          </a:p>
        </p:txBody>
      </p:sp>
      <p:pic>
        <p:nvPicPr>
          <p:cNvPr id="6" name="Picture 5" descr="A close up of a logo&#13;&#10;&#13;&#10;Description automatically generated">
            <a:extLst>
              <a:ext uri="{FF2B5EF4-FFF2-40B4-BE49-F238E27FC236}">
                <a16:creationId xmlns:a16="http://schemas.microsoft.com/office/drawing/2014/main" id="{B965FE82-245B-7943-9C1D-F892A8D86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050" y="2804160"/>
            <a:ext cx="5803900" cy="1981200"/>
          </a:xfrm>
          <a:prstGeom prst="rect">
            <a:avLst/>
          </a:prstGeom>
        </p:spPr>
      </p:pic>
      <p:sp>
        <p:nvSpPr>
          <p:cNvPr id="7" name="TextBox 6">
            <a:extLst>
              <a:ext uri="{FF2B5EF4-FFF2-40B4-BE49-F238E27FC236}">
                <a16:creationId xmlns:a16="http://schemas.microsoft.com/office/drawing/2014/main" id="{AFE63015-D90A-F749-8EB4-72234FA5112B}"/>
              </a:ext>
            </a:extLst>
          </p:cNvPr>
          <p:cNvSpPr txBox="1"/>
          <p:nvPr/>
        </p:nvSpPr>
        <p:spPr>
          <a:xfrm>
            <a:off x="1862328" y="4785360"/>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
        <p:nvSpPr>
          <p:cNvPr id="8" name="TextBox 7">
            <a:extLst>
              <a:ext uri="{FF2B5EF4-FFF2-40B4-BE49-F238E27FC236}">
                <a16:creationId xmlns:a16="http://schemas.microsoft.com/office/drawing/2014/main" id="{8FCC4692-DA87-E940-96EF-74D6BA2445E3}"/>
              </a:ext>
            </a:extLst>
          </p:cNvPr>
          <p:cNvSpPr txBox="1"/>
          <p:nvPr/>
        </p:nvSpPr>
        <p:spPr>
          <a:xfrm>
            <a:off x="3002280" y="5154692"/>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9" name="TextBox 8">
            <a:extLst>
              <a:ext uri="{FF2B5EF4-FFF2-40B4-BE49-F238E27FC236}">
                <a16:creationId xmlns:a16="http://schemas.microsoft.com/office/drawing/2014/main" id="{C1D92743-4F10-044F-A97D-16A142FF1852}"/>
              </a:ext>
            </a:extLst>
          </p:cNvPr>
          <p:cNvSpPr txBox="1"/>
          <p:nvPr/>
        </p:nvSpPr>
        <p:spPr>
          <a:xfrm>
            <a:off x="4142232" y="5524024"/>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10" name="TextBox 9">
            <a:extLst>
              <a:ext uri="{FF2B5EF4-FFF2-40B4-BE49-F238E27FC236}">
                <a16:creationId xmlns:a16="http://schemas.microsoft.com/office/drawing/2014/main" id="{CFF57639-3C52-4941-8A68-EF08ABA5A92C}"/>
              </a:ext>
            </a:extLst>
          </p:cNvPr>
          <p:cNvSpPr txBox="1"/>
          <p:nvPr/>
        </p:nvSpPr>
        <p:spPr>
          <a:xfrm>
            <a:off x="5044440" y="5893356"/>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11" name="TextBox 10">
            <a:extLst>
              <a:ext uri="{FF2B5EF4-FFF2-40B4-BE49-F238E27FC236}">
                <a16:creationId xmlns:a16="http://schemas.microsoft.com/office/drawing/2014/main" id="{C9502A94-548E-A74D-86F0-48210666F874}"/>
              </a:ext>
            </a:extLst>
          </p:cNvPr>
          <p:cNvSpPr txBox="1"/>
          <p:nvPr/>
        </p:nvSpPr>
        <p:spPr>
          <a:xfrm>
            <a:off x="6131052" y="6262688"/>
            <a:ext cx="2173224" cy="369332"/>
          </a:xfrm>
          <a:prstGeom prst="rect">
            <a:avLst/>
          </a:prstGeom>
          <a:solidFill>
            <a:schemeClr val="accent2">
              <a:lumMod val="40000"/>
              <a:lumOff val="60000"/>
            </a:schemeClr>
          </a:solidFill>
        </p:spPr>
        <p:txBody>
          <a:bodyPr wrap="square" rtlCol="0">
            <a:spAutoFit/>
          </a:bodyPr>
          <a:lstStyle/>
          <a:p>
            <a:r>
              <a:rPr lang="en-US" dirty="0"/>
              <a:t>and finally this layer</a:t>
            </a:r>
          </a:p>
        </p:txBody>
      </p:sp>
    </p:spTree>
    <p:extLst>
      <p:ext uri="{BB962C8B-B14F-4D97-AF65-F5344CB8AC3E}">
        <p14:creationId xmlns:p14="http://schemas.microsoft.com/office/powerpoint/2010/main" val="7821043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DD466-D4FE-1343-9C2C-0BA689E22760}"/>
              </a:ext>
            </a:extLst>
          </p:cNvPr>
          <p:cNvSpPr>
            <a:spLocks noGrp="1"/>
          </p:cNvSpPr>
          <p:nvPr>
            <p:ph type="title"/>
          </p:nvPr>
        </p:nvSpPr>
        <p:spPr/>
        <p:txBody>
          <a:bodyPr>
            <a:normAutofit/>
          </a:bodyPr>
          <a:lstStyle/>
          <a:p>
            <a:r>
              <a:rPr lang="en-US" dirty="0"/>
              <a:t>Problem</a:t>
            </a:r>
          </a:p>
        </p:txBody>
      </p:sp>
      <p:sp>
        <p:nvSpPr>
          <p:cNvPr id="3" name="Content Placeholder 2">
            <a:extLst>
              <a:ext uri="{FF2B5EF4-FFF2-40B4-BE49-F238E27FC236}">
                <a16:creationId xmlns:a16="http://schemas.microsoft.com/office/drawing/2014/main" id="{E5E4A1D0-D77E-8F46-8333-8D31B35F68C4}"/>
              </a:ext>
            </a:extLst>
          </p:cNvPr>
          <p:cNvSpPr>
            <a:spLocks noGrp="1"/>
          </p:cNvSpPr>
          <p:nvPr>
            <p:ph idx="1"/>
          </p:nvPr>
        </p:nvSpPr>
        <p:spPr>
          <a:xfrm>
            <a:off x="628650" y="1825625"/>
            <a:ext cx="8314182" cy="4351338"/>
          </a:xfrm>
        </p:spPr>
        <p:txBody>
          <a:bodyPr/>
          <a:lstStyle/>
          <a:p>
            <a:pPr marL="0" indent="0">
              <a:buNone/>
            </a:pPr>
            <a:r>
              <a:rPr lang="en-US" dirty="0"/>
              <a:t>We want to prevent the layers from just learning the identity function and learn interesting features instead</a:t>
            </a:r>
          </a:p>
          <a:p>
            <a:pPr lvl="1"/>
            <a:r>
              <a:rPr lang="en-US" dirty="0"/>
              <a:t>Undercomplete - middle layer smaller than input</a:t>
            </a:r>
          </a:p>
          <a:p>
            <a:pPr lvl="1"/>
            <a:r>
              <a:rPr lang="en-US" dirty="0"/>
              <a:t>Sparsity - penalize hidden unit activations</a:t>
            </a:r>
          </a:p>
          <a:p>
            <a:pPr lvl="1"/>
            <a:r>
              <a:rPr lang="en-US" dirty="0"/>
              <a:t>Use regularization to keep most nodes at or near 0</a:t>
            </a:r>
          </a:p>
          <a:p>
            <a:pPr lvl="1"/>
            <a:r>
              <a:rPr lang="en-US" dirty="0"/>
              <a:t>Denoising - Stochastically corrupt training instance, but train encoder to decode uncorrupted instance</a:t>
            </a:r>
          </a:p>
          <a:p>
            <a:pPr lvl="1"/>
            <a:r>
              <a:rPr lang="en-US" dirty="0"/>
              <a:t>Contractive - force encoder to have small derivatives (stay on manifold)</a:t>
            </a:r>
          </a:p>
        </p:txBody>
      </p:sp>
      <p:sp>
        <p:nvSpPr>
          <p:cNvPr id="4" name="Slide Number Placeholder 3">
            <a:extLst>
              <a:ext uri="{FF2B5EF4-FFF2-40B4-BE49-F238E27FC236}">
                <a16:creationId xmlns:a16="http://schemas.microsoft.com/office/drawing/2014/main" id="{38D978CE-B9BC-D04C-B35B-87BDA837B7CE}"/>
              </a:ext>
            </a:extLst>
          </p:cNvPr>
          <p:cNvSpPr>
            <a:spLocks noGrp="1"/>
          </p:cNvSpPr>
          <p:nvPr>
            <p:ph type="sldNum" sz="quarter" idx="12"/>
          </p:nvPr>
        </p:nvSpPr>
        <p:spPr/>
        <p:txBody>
          <a:bodyPr/>
          <a:lstStyle/>
          <a:p>
            <a:fld id="{9E7F3095-738A-4790-83C5-52C005F4D7A2}" type="slidenum">
              <a:rPr lang="en-CA" smtClean="0"/>
              <a:t>122</a:t>
            </a:fld>
            <a:endParaRPr lang="en-CA"/>
          </a:p>
        </p:txBody>
      </p:sp>
    </p:spTree>
    <p:extLst>
      <p:ext uri="{BB962C8B-B14F-4D97-AF65-F5344CB8AC3E}">
        <p14:creationId xmlns:p14="http://schemas.microsoft.com/office/powerpoint/2010/main" val="41398400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13D0FD-BF79-8C41-9392-84A8AC5E2B39}"/>
              </a:ext>
            </a:extLst>
          </p:cNvPr>
          <p:cNvSpPr/>
          <p:nvPr/>
        </p:nvSpPr>
        <p:spPr>
          <a:xfrm>
            <a:off x="381000" y="2590800"/>
            <a:ext cx="9220200" cy="1384995"/>
          </a:xfrm>
          <a:prstGeom prst="rect">
            <a:avLst/>
          </a:prstGeom>
        </p:spPr>
        <p:txBody>
          <a:bodyPr wrap="square">
            <a:spAutoFit/>
          </a:bodyPr>
          <a:lstStyle/>
          <a:p>
            <a:pPr marL="342900" indent="-342900">
              <a:buAutoNum type="arabicParenBoth"/>
            </a:pPr>
            <a:r>
              <a:rPr lang="en-US" sz="2800" dirty="0"/>
              <a:t> Easily build big computational graphs </a:t>
            </a:r>
          </a:p>
          <a:p>
            <a:pPr marL="342900" indent="-342900">
              <a:buAutoNum type="arabicParenBoth"/>
            </a:pPr>
            <a:r>
              <a:rPr lang="en-US" sz="2800" dirty="0"/>
              <a:t> Easily compute gradients in computational graphs </a:t>
            </a:r>
          </a:p>
          <a:p>
            <a:pPr marL="342900" indent="-342900">
              <a:buAutoNum type="arabicParenBoth"/>
            </a:pPr>
            <a:r>
              <a:rPr lang="en-US" sz="2800" dirty="0"/>
              <a:t> Run it all efficiently on GPU</a:t>
            </a:r>
          </a:p>
        </p:txBody>
      </p:sp>
      <p:sp>
        <p:nvSpPr>
          <p:cNvPr id="7" name="Rectangle 6">
            <a:extLst>
              <a:ext uri="{FF2B5EF4-FFF2-40B4-BE49-F238E27FC236}">
                <a16:creationId xmlns:a16="http://schemas.microsoft.com/office/drawing/2014/main" id="{CF15594D-82D1-6F4B-8A40-BD4AC0196E88}"/>
              </a:ext>
            </a:extLst>
          </p:cNvPr>
          <p:cNvSpPr/>
          <p:nvPr/>
        </p:nvSpPr>
        <p:spPr>
          <a:xfrm>
            <a:off x="381000" y="1143000"/>
            <a:ext cx="7287572" cy="584775"/>
          </a:xfrm>
          <a:prstGeom prst="rect">
            <a:avLst/>
          </a:prstGeom>
        </p:spPr>
        <p:txBody>
          <a:bodyPr wrap="none">
            <a:spAutoFit/>
          </a:bodyPr>
          <a:lstStyle/>
          <a:p>
            <a:r>
              <a:rPr lang="en-US" sz="3200" dirty="0"/>
              <a:t>The point of deep learning frameworks </a:t>
            </a:r>
          </a:p>
        </p:txBody>
      </p:sp>
      <p:sp>
        <p:nvSpPr>
          <p:cNvPr id="8" name="Rectangle 7">
            <a:extLst>
              <a:ext uri="{FF2B5EF4-FFF2-40B4-BE49-F238E27FC236}">
                <a16:creationId xmlns:a16="http://schemas.microsoft.com/office/drawing/2014/main" id="{C550C6F1-BC36-0844-A417-4855D31715D0}"/>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5506184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0D1390-3A65-DA44-BE68-8EB9C3E933AE}"/>
              </a:ext>
            </a:extLst>
          </p:cNvPr>
          <p:cNvPicPr>
            <a:picLocks noChangeAspect="1"/>
          </p:cNvPicPr>
          <p:nvPr/>
        </p:nvPicPr>
        <p:blipFill>
          <a:blip r:embed="rId2"/>
          <a:stretch>
            <a:fillRect/>
          </a:stretch>
        </p:blipFill>
        <p:spPr>
          <a:xfrm>
            <a:off x="304800" y="914400"/>
            <a:ext cx="8755727" cy="5262568"/>
          </a:xfrm>
          <a:prstGeom prst="rect">
            <a:avLst/>
          </a:prstGeom>
        </p:spPr>
      </p:pic>
      <p:sp>
        <p:nvSpPr>
          <p:cNvPr id="9" name="Rectangle 8">
            <a:extLst>
              <a:ext uri="{FF2B5EF4-FFF2-40B4-BE49-F238E27FC236}">
                <a16:creationId xmlns:a16="http://schemas.microsoft.com/office/drawing/2014/main" id="{E1ADC746-F1A9-174E-8E69-6B2DB7EA31D2}"/>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41348632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D86D39-C4D0-CE4F-A8CA-BD1992DA14CE}"/>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pic>
        <p:nvPicPr>
          <p:cNvPr id="8" name="Picture 7">
            <a:extLst>
              <a:ext uri="{FF2B5EF4-FFF2-40B4-BE49-F238E27FC236}">
                <a16:creationId xmlns:a16="http://schemas.microsoft.com/office/drawing/2014/main" id="{F84922B2-879D-664A-AE35-82812961549B}"/>
              </a:ext>
            </a:extLst>
          </p:cNvPr>
          <p:cNvPicPr>
            <a:picLocks noChangeAspect="1"/>
          </p:cNvPicPr>
          <p:nvPr/>
        </p:nvPicPr>
        <p:blipFill>
          <a:blip r:embed="rId2"/>
          <a:stretch>
            <a:fillRect/>
          </a:stretch>
        </p:blipFill>
        <p:spPr>
          <a:xfrm>
            <a:off x="228600" y="1295400"/>
            <a:ext cx="8686800" cy="4390611"/>
          </a:xfrm>
          <a:prstGeom prst="rect">
            <a:avLst/>
          </a:prstGeom>
        </p:spPr>
      </p:pic>
    </p:spTree>
    <p:extLst>
      <p:ext uri="{BB962C8B-B14F-4D97-AF65-F5344CB8AC3E}">
        <p14:creationId xmlns:p14="http://schemas.microsoft.com/office/powerpoint/2010/main" val="13976286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F7949B-10A8-2242-97F7-F3B7BB9EC575}"/>
              </a:ext>
            </a:extLst>
          </p:cNvPr>
          <p:cNvPicPr>
            <a:picLocks noChangeAspect="1"/>
          </p:cNvPicPr>
          <p:nvPr/>
        </p:nvPicPr>
        <p:blipFill>
          <a:blip r:embed="rId2"/>
          <a:stretch>
            <a:fillRect/>
          </a:stretch>
        </p:blipFill>
        <p:spPr>
          <a:xfrm>
            <a:off x="304800" y="1219200"/>
            <a:ext cx="5048738" cy="4343400"/>
          </a:xfrm>
          <a:prstGeom prst="rect">
            <a:avLst/>
          </a:prstGeom>
        </p:spPr>
      </p:pic>
      <p:sp>
        <p:nvSpPr>
          <p:cNvPr id="8" name="TextBox 7">
            <a:extLst>
              <a:ext uri="{FF2B5EF4-FFF2-40B4-BE49-F238E27FC236}">
                <a16:creationId xmlns:a16="http://schemas.microsoft.com/office/drawing/2014/main" id="{F93C0B45-EFEB-4C41-844E-761ADAFDF4CF}"/>
              </a:ext>
            </a:extLst>
          </p:cNvPr>
          <p:cNvSpPr txBox="1"/>
          <p:nvPr/>
        </p:nvSpPr>
        <p:spPr>
          <a:xfrm>
            <a:off x="5867400" y="2190571"/>
            <a:ext cx="2667000" cy="1200329"/>
          </a:xfrm>
          <a:prstGeom prst="rect">
            <a:avLst/>
          </a:prstGeom>
          <a:noFill/>
        </p:spPr>
        <p:txBody>
          <a:bodyPr wrap="square" rtlCol="0">
            <a:spAutoFit/>
          </a:bodyPr>
          <a:lstStyle/>
          <a:p>
            <a:r>
              <a:rPr lang="en-US" dirty="0">
                <a:solidFill>
                  <a:srgbClr val="FF0000"/>
                </a:solidFill>
              </a:rPr>
              <a:t>Problems: </a:t>
            </a:r>
          </a:p>
          <a:p>
            <a:pPr marL="285750" indent="-285750">
              <a:buFont typeface="Arial" panose="020B0604020202020204" pitchFamily="34" charset="0"/>
              <a:buChar char="•"/>
            </a:pPr>
            <a:r>
              <a:rPr lang="en-US" dirty="0">
                <a:solidFill>
                  <a:srgbClr val="FF0000"/>
                </a:solidFill>
              </a:rPr>
              <a:t>You must compute your own gradient</a:t>
            </a:r>
          </a:p>
          <a:p>
            <a:pPr marL="285750" indent="-285750">
              <a:buFont typeface="Arial" panose="020B0604020202020204" pitchFamily="34" charset="0"/>
              <a:buChar char="•"/>
            </a:pPr>
            <a:r>
              <a:rPr lang="en-US" dirty="0">
                <a:solidFill>
                  <a:srgbClr val="FF0000"/>
                </a:solidFill>
              </a:rPr>
              <a:t>Can’t run on a GPU</a:t>
            </a:r>
          </a:p>
        </p:txBody>
      </p:sp>
      <p:sp>
        <p:nvSpPr>
          <p:cNvPr id="9" name="Rectangle 8">
            <a:extLst>
              <a:ext uri="{FF2B5EF4-FFF2-40B4-BE49-F238E27FC236}">
                <a16:creationId xmlns:a16="http://schemas.microsoft.com/office/drawing/2014/main" id="{1292F2E9-2CDD-5148-A9C9-F2118FD9D3F7}"/>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42792619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990075-5A69-014B-A6ED-1F20340D2F67}"/>
              </a:ext>
            </a:extLst>
          </p:cNvPr>
          <p:cNvPicPr>
            <a:picLocks noChangeAspect="1"/>
          </p:cNvPicPr>
          <p:nvPr/>
        </p:nvPicPr>
        <p:blipFill>
          <a:blip r:embed="rId2"/>
          <a:stretch>
            <a:fillRect/>
          </a:stretch>
        </p:blipFill>
        <p:spPr>
          <a:xfrm>
            <a:off x="277506" y="1295400"/>
            <a:ext cx="8866494" cy="4405070"/>
          </a:xfrm>
          <a:prstGeom prst="rect">
            <a:avLst/>
          </a:prstGeom>
        </p:spPr>
      </p:pic>
      <p:sp>
        <p:nvSpPr>
          <p:cNvPr id="8" name="Rectangle 7">
            <a:extLst>
              <a:ext uri="{FF2B5EF4-FFF2-40B4-BE49-F238E27FC236}">
                <a16:creationId xmlns:a16="http://schemas.microsoft.com/office/drawing/2014/main" id="{88B626D2-7C06-6347-BD0A-872D7273DB11}"/>
              </a:ext>
            </a:extLst>
          </p:cNvPr>
          <p:cNvSpPr/>
          <p:nvPr/>
        </p:nvSpPr>
        <p:spPr>
          <a:xfrm>
            <a:off x="5334000" y="2895600"/>
            <a:ext cx="2362200" cy="10668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42E60AD-8AA3-E941-80C6-939D2DBEEF39}"/>
              </a:ext>
            </a:extLst>
          </p:cNvPr>
          <p:cNvSpPr txBox="1"/>
          <p:nvPr/>
        </p:nvSpPr>
        <p:spPr>
          <a:xfrm>
            <a:off x="7543800" y="2209800"/>
            <a:ext cx="1371600" cy="646331"/>
          </a:xfrm>
          <a:prstGeom prst="rect">
            <a:avLst/>
          </a:prstGeom>
          <a:noFill/>
        </p:spPr>
        <p:txBody>
          <a:bodyPr wrap="square" rtlCol="0">
            <a:spAutoFit/>
          </a:bodyPr>
          <a:lstStyle/>
          <a:p>
            <a:r>
              <a:rPr lang="en-US" dirty="0">
                <a:solidFill>
                  <a:srgbClr val="FF0000"/>
                </a:solidFill>
              </a:rPr>
              <a:t>Construct the graph</a:t>
            </a:r>
          </a:p>
        </p:txBody>
      </p:sp>
      <p:sp>
        <p:nvSpPr>
          <p:cNvPr id="10" name="Rectangle 9">
            <a:extLst>
              <a:ext uri="{FF2B5EF4-FFF2-40B4-BE49-F238E27FC236}">
                <a16:creationId xmlns:a16="http://schemas.microsoft.com/office/drawing/2014/main" id="{93815C94-5C7C-4348-93F1-9392D32BA2CE}"/>
              </a:ext>
            </a:extLst>
          </p:cNvPr>
          <p:cNvSpPr/>
          <p:nvPr/>
        </p:nvSpPr>
        <p:spPr>
          <a:xfrm>
            <a:off x="5366656" y="4001869"/>
            <a:ext cx="3701143" cy="265331"/>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9DA548-737F-4143-889F-EE11B68422C2}"/>
              </a:ext>
            </a:extLst>
          </p:cNvPr>
          <p:cNvSpPr txBox="1"/>
          <p:nvPr/>
        </p:nvSpPr>
        <p:spPr>
          <a:xfrm>
            <a:off x="7620000" y="4337503"/>
            <a:ext cx="1600200" cy="646331"/>
          </a:xfrm>
          <a:prstGeom prst="rect">
            <a:avLst/>
          </a:prstGeom>
          <a:noFill/>
        </p:spPr>
        <p:txBody>
          <a:bodyPr wrap="square" rtlCol="0">
            <a:spAutoFit/>
          </a:bodyPr>
          <a:lstStyle/>
          <a:p>
            <a:r>
              <a:rPr lang="en-US" dirty="0">
                <a:solidFill>
                  <a:srgbClr val="FF0000"/>
                </a:solidFill>
              </a:rPr>
              <a:t>Compute the gradients</a:t>
            </a:r>
          </a:p>
        </p:txBody>
      </p:sp>
      <p:sp>
        <p:nvSpPr>
          <p:cNvPr id="12" name="Rectangle 11">
            <a:extLst>
              <a:ext uri="{FF2B5EF4-FFF2-40B4-BE49-F238E27FC236}">
                <a16:creationId xmlns:a16="http://schemas.microsoft.com/office/drawing/2014/main" id="{16255F80-5E61-6244-B052-021C37612174}"/>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155950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5E54C3-3E6B-8B4C-A719-D63B1636E70F}"/>
              </a:ext>
            </a:extLst>
          </p:cNvPr>
          <p:cNvPicPr>
            <a:picLocks noChangeAspect="1"/>
          </p:cNvPicPr>
          <p:nvPr/>
        </p:nvPicPr>
        <p:blipFill>
          <a:blip r:embed="rId2"/>
          <a:stretch>
            <a:fillRect/>
          </a:stretch>
        </p:blipFill>
        <p:spPr>
          <a:xfrm>
            <a:off x="537012" y="1447800"/>
            <a:ext cx="8606987" cy="4226076"/>
          </a:xfrm>
          <a:prstGeom prst="rect">
            <a:avLst/>
          </a:prstGeom>
        </p:spPr>
      </p:pic>
      <p:sp>
        <p:nvSpPr>
          <p:cNvPr id="8" name="Rectangle 7">
            <a:extLst>
              <a:ext uri="{FF2B5EF4-FFF2-40B4-BE49-F238E27FC236}">
                <a16:creationId xmlns:a16="http://schemas.microsoft.com/office/drawing/2014/main" id="{BDD059D2-95B4-F74F-A0A8-377CB6A55EFD}"/>
              </a:ext>
            </a:extLst>
          </p:cNvPr>
          <p:cNvSpPr/>
          <p:nvPr/>
        </p:nvSpPr>
        <p:spPr>
          <a:xfrm>
            <a:off x="5791200" y="2743200"/>
            <a:ext cx="2895600" cy="12192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D1D8E6-DC68-D744-B86C-C4F7798380E6}"/>
              </a:ext>
            </a:extLst>
          </p:cNvPr>
          <p:cNvSpPr txBox="1"/>
          <p:nvPr/>
        </p:nvSpPr>
        <p:spPr>
          <a:xfrm>
            <a:off x="3507005" y="2589234"/>
            <a:ext cx="2133600" cy="369332"/>
          </a:xfrm>
          <a:prstGeom prst="rect">
            <a:avLst/>
          </a:prstGeom>
          <a:noFill/>
        </p:spPr>
        <p:txBody>
          <a:bodyPr wrap="square" rtlCol="0">
            <a:spAutoFit/>
          </a:bodyPr>
          <a:lstStyle/>
          <a:p>
            <a:r>
              <a:rPr lang="en-US" dirty="0">
                <a:solidFill>
                  <a:srgbClr val="FF0000"/>
                </a:solidFill>
              </a:rPr>
              <a:t>Define variables</a:t>
            </a:r>
          </a:p>
        </p:txBody>
      </p:sp>
      <p:sp>
        <p:nvSpPr>
          <p:cNvPr id="10" name="Rectangle 9">
            <a:extLst>
              <a:ext uri="{FF2B5EF4-FFF2-40B4-BE49-F238E27FC236}">
                <a16:creationId xmlns:a16="http://schemas.microsoft.com/office/drawing/2014/main" id="{01EEFB86-45D6-7246-96C8-5B2AB3878030}"/>
              </a:ext>
            </a:extLst>
          </p:cNvPr>
          <p:cNvSpPr/>
          <p:nvPr/>
        </p:nvSpPr>
        <p:spPr>
          <a:xfrm>
            <a:off x="5791200" y="4659832"/>
            <a:ext cx="1447800" cy="265331"/>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B7CA23-2455-3D4E-91D4-7280589CD7EC}"/>
              </a:ext>
            </a:extLst>
          </p:cNvPr>
          <p:cNvSpPr txBox="1"/>
          <p:nvPr/>
        </p:nvSpPr>
        <p:spPr>
          <a:xfrm>
            <a:off x="3276600" y="4469331"/>
            <a:ext cx="2364005" cy="646331"/>
          </a:xfrm>
          <a:prstGeom prst="rect">
            <a:avLst/>
          </a:prstGeom>
          <a:noFill/>
        </p:spPr>
        <p:txBody>
          <a:bodyPr wrap="square" rtlCol="0">
            <a:spAutoFit/>
          </a:bodyPr>
          <a:lstStyle/>
          <a:p>
            <a:r>
              <a:rPr lang="en-US" dirty="0">
                <a:solidFill>
                  <a:srgbClr val="FF0000"/>
                </a:solidFill>
              </a:rPr>
              <a:t>Compute the gradients in one call!</a:t>
            </a:r>
          </a:p>
        </p:txBody>
      </p:sp>
      <p:sp>
        <p:nvSpPr>
          <p:cNvPr id="12" name="Rectangle 11">
            <a:extLst>
              <a:ext uri="{FF2B5EF4-FFF2-40B4-BE49-F238E27FC236}">
                <a16:creationId xmlns:a16="http://schemas.microsoft.com/office/drawing/2014/main" id="{4B3426D6-9948-7C4B-8BC7-42CF483F9578}"/>
              </a:ext>
            </a:extLst>
          </p:cNvPr>
          <p:cNvSpPr/>
          <p:nvPr/>
        </p:nvSpPr>
        <p:spPr>
          <a:xfrm>
            <a:off x="5791200" y="3962400"/>
            <a:ext cx="2057400" cy="620486"/>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4A02B3C-FCC7-6B4C-91EE-A15D843EBF77}"/>
              </a:ext>
            </a:extLst>
          </p:cNvPr>
          <p:cNvSpPr txBox="1"/>
          <p:nvPr/>
        </p:nvSpPr>
        <p:spPr>
          <a:xfrm>
            <a:off x="3124200" y="3827093"/>
            <a:ext cx="2667000" cy="369332"/>
          </a:xfrm>
          <a:prstGeom prst="rect">
            <a:avLst/>
          </a:prstGeom>
          <a:noFill/>
        </p:spPr>
        <p:txBody>
          <a:bodyPr wrap="square" rtlCol="0">
            <a:spAutoFit/>
          </a:bodyPr>
          <a:lstStyle/>
          <a:p>
            <a:r>
              <a:rPr lang="en-US" dirty="0">
                <a:solidFill>
                  <a:srgbClr val="FF0000"/>
                </a:solidFill>
              </a:rPr>
              <a:t>Graph looks like </a:t>
            </a:r>
            <a:r>
              <a:rPr lang="en-US" dirty="0" err="1">
                <a:solidFill>
                  <a:srgbClr val="FF0000"/>
                </a:solidFill>
              </a:rPr>
              <a:t>numpy</a:t>
            </a:r>
            <a:endParaRPr lang="en-US" dirty="0">
              <a:solidFill>
                <a:srgbClr val="FF0000"/>
              </a:solidFill>
            </a:endParaRPr>
          </a:p>
        </p:txBody>
      </p:sp>
      <p:sp>
        <p:nvSpPr>
          <p:cNvPr id="15" name="Rectangle 14">
            <a:extLst>
              <a:ext uri="{FF2B5EF4-FFF2-40B4-BE49-F238E27FC236}">
                <a16:creationId xmlns:a16="http://schemas.microsoft.com/office/drawing/2014/main" id="{1E5CC86D-67A0-D644-B3E2-2EC85E4AFCA4}"/>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425074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4DC007-9C2F-5645-9362-A4EE3004AE60}"/>
              </a:ext>
            </a:extLst>
          </p:cNvPr>
          <p:cNvPicPr>
            <a:picLocks noChangeAspect="1"/>
          </p:cNvPicPr>
          <p:nvPr/>
        </p:nvPicPr>
        <p:blipFill>
          <a:blip r:embed="rId2"/>
          <a:stretch>
            <a:fillRect/>
          </a:stretch>
        </p:blipFill>
        <p:spPr>
          <a:xfrm>
            <a:off x="228600" y="1143000"/>
            <a:ext cx="8686800" cy="4352661"/>
          </a:xfrm>
          <a:prstGeom prst="rect">
            <a:avLst/>
          </a:prstGeom>
        </p:spPr>
      </p:pic>
      <p:sp>
        <p:nvSpPr>
          <p:cNvPr id="8" name="Rectangle 7">
            <a:extLst>
              <a:ext uri="{FF2B5EF4-FFF2-40B4-BE49-F238E27FC236}">
                <a16:creationId xmlns:a16="http://schemas.microsoft.com/office/drawing/2014/main" id="{FA902D6D-A434-C040-8625-380C17FEDB65}"/>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1902115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Sigmoid</a:t>
            </a:r>
          </a:p>
        </p:txBody>
      </p:sp>
      <p:pic>
        <p:nvPicPr>
          <p:cNvPr id="13" name="Εικόνα 12"/>
          <p:cNvPicPr>
            <a:picLocks noChangeAspect="1"/>
          </p:cNvPicPr>
          <p:nvPr/>
        </p:nvPicPr>
        <p:blipFill>
          <a:blip r:embed="rId3"/>
          <a:stretch>
            <a:fillRect/>
          </a:stretch>
        </p:blipFill>
        <p:spPr>
          <a:xfrm>
            <a:off x="551280" y="1155700"/>
            <a:ext cx="3041650" cy="2159000"/>
          </a:xfrm>
          <a:prstGeom prst="rect">
            <a:avLst/>
          </a:prstGeom>
        </p:spPr>
      </p:pic>
      <p:sp>
        <p:nvSpPr>
          <p:cNvPr id="14" name="Ορθογώνιο 13"/>
          <p:cNvSpPr/>
          <p:nvPr/>
        </p:nvSpPr>
        <p:spPr>
          <a:xfrm>
            <a:off x="398880" y="3740858"/>
            <a:ext cx="8478420" cy="258532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Nice interpretation as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firing rate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of a neuron</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0 = not firing at all </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1 = fully firing</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Sigmoid neurons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saturate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and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kill gradients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thus NN will barely learn</a:t>
            </a:r>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a:p>
            <a:pPr marL="742950" marR="0" lvl="1" indent="-285750" algn="l" defTabSz="457200" rtl="0" eaLnBrk="1" fontAlgn="auto" latinLnBrk="0" hangingPunct="1">
              <a:lnSpc>
                <a:spcPct val="100000"/>
              </a:lnSpc>
              <a:spcBef>
                <a:spcPts val="0"/>
              </a:spcBef>
              <a:spcAft>
                <a:spcPts val="0"/>
              </a:spcAft>
              <a:buClrTx/>
              <a:buSzPct val="110000"/>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when the neuron’s activation are 0 or 1 (saturate)</a:t>
            </a: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gradient at these regions almost zero </a:t>
            </a: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almost no signal will flow to its weights </a:t>
            </a: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if initial weights are too large then most neurons would saturate</a:t>
            </a:r>
          </a:p>
        </p:txBody>
      </p:sp>
      <p:sp>
        <p:nvSpPr>
          <p:cNvPr id="2" name="Ορθογώνιο 1"/>
          <p:cNvSpPr/>
          <p:nvPr/>
        </p:nvSpPr>
        <p:spPr>
          <a:xfrm>
            <a:off x="3822700" y="1421632"/>
            <a:ext cx="3898900"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Takes a real-valued number and “squashes” it into range between 0 and 1.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153230" y="2314184"/>
                <a:ext cx="1237839"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d>
                        <m:dPr>
                          <m:begChr m:val="["/>
                          <m:endChr m:val="]"/>
                          <m:ctrlPr>
                            <a:rPr kumimoji="0" lang="mr-IN" sz="20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0,1</m:t>
                          </m:r>
                        </m:e>
                      </m:d>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237839" cy="307777"/>
              </a:xfrm>
              <a:prstGeom prst="rect">
                <a:avLst/>
              </a:prstGeom>
              <a:blipFill rotWithShape="0">
                <a:blip r:embed="rId4"/>
                <a:stretch>
                  <a:fillRect l="-3448" b="-14000"/>
                </a:stretch>
              </a:blipFill>
            </p:spPr>
            <p:txBody>
              <a:bodyPr/>
              <a:lstStyle/>
              <a:p>
                <a:r>
                  <a:rPr lang="el-GR">
                    <a:noFill/>
                  </a:rPr>
                  <a:t> </a:t>
                </a:r>
              </a:p>
            </p:txBody>
          </p:sp>
        </mc:Fallback>
      </mc:AlternateContent>
      <p:sp>
        <p:nvSpPr>
          <p:cNvPr id="4" name="Ορθογώνιο 3"/>
          <p:cNvSpPr/>
          <p:nvPr/>
        </p:nvSpPr>
        <p:spPr>
          <a:xfrm>
            <a:off x="622030" y="3314700"/>
            <a:ext cx="2900149" cy="2337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adilmoujahid.com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activation.png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7624600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ACF2-37F0-0646-BB99-9A0718411786}"/>
              </a:ext>
            </a:extLst>
          </p:cNvPr>
          <p:cNvSpPr>
            <a:spLocks noGrp="1"/>
          </p:cNvSpPr>
          <p:nvPr>
            <p:ph type="title"/>
          </p:nvPr>
        </p:nvSpPr>
        <p:spPr>
          <a:xfrm>
            <a:off x="142753" y="937549"/>
            <a:ext cx="1882815" cy="914400"/>
          </a:xfrm>
        </p:spPr>
        <p:txBody>
          <a:bodyPr>
            <a:normAutofit fontScale="90000"/>
          </a:bodyPr>
          <a:lstStyle/>
          <a:p>
            <a:r>
              <a:rPr lang="en-US" dirty="0"/>
              <a:t>in </a:t>
            </a:r>
            <a:r>
              <a:rPr lang="en-US" dirty="0" err="1"/>
              <a:t>pytorch</a:t>
            </a:r>
            <a:endParaRPr lang="en-US" dirty="0"/>
          </a:p>
        </p:txBody>
      </p:sp>
      <p:sp>
        <p:nvSpPr>
          <p:cNvPr id="4" name="Footer Placeholder 3">
            <a:extLst>
              <a:ext uri="{FF2B5EF4-FFF2-40B4-BE49-F238E27FC236}">
                <a16:creationId xmlns:a16="http://schemas.microsoft.com/office/drawing/2014/main" id="{FC46A2BA-DB37-CC4F-AEF9-B522281F1B33}"/>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91F9C335-3A1C-2747-ADC5-04434F14CC7B}"/>
              </a:ext>
            </a:extLst>
          </p:cNvPr>
          <p:cNvSpPr>
            <a:spLocks noGrp="1"/>
          </p:cNvSpPr>
          <p:nvPr>
            <p:ph type="sldNum" sz="quarter" idx="12"/>
          </p:nvPr>
        </p:nvSpPr>
        <p:spPr/>
        <p:txBody>
          <a:bodyPr/>
          <a:lstStyle/>
          <a:p>
            <a:fld id="{A12D6CCC-2396-634D-8A9D-DFA1A30244AA}" type="slidenum">
              <a:rPr lang="en-US" smtClean="0"/>
              <a:pPr/>
              <a:t>130</a:t>
            </a:fld>
            <a:endParaRPr lang="en-US"/>
          </a:p>
        </p:txBody>
      </p:sp>
      <p:pic>
        <p:nvPicPr>
          <p:cNvPr id="8" name="Picture 7" descr="A screenshot of a social media post&#13;&#10;&#13;&#10;Description automatically generated">
            <a:extLst>
              <a:ext uri="{FF2B5EF4-FFF2-40B4-BE49-F238E27FC236}">
                <a16:creationId xmlns:a16="http://schemas.microsoft.com/office/drawing/2014/main" id="{8700EF29-02D6-D847-B12D-2907FB9C2F2F}"/>
              </a:ext>
            </a:extLst>
          </p:cNvPr>
          <p:cNvPicPr>
            <a:picLocks noChangeAspect="1"/>
          </p:cNvPicPr>
          <p:nvPr/>
        </p:nvPicPr>
        <p:blipFill>
          <a:blip r:embed="rId2"/>
          <a:stretch>
            <a:fillRect/>
          </a:stretch>
        </p:blipFill>
        <p:spPr>
          <a:xfrm>
            <a:off x="1854200" y="854710"/>
            <a:ext cx="7289800" cy="5511800"/>
          </a:xfrm>
          <a:prstGeom prst="rect">
            <a:avLst/>
          </a:prstGeom>
        </p:spPr>
      </p:pic>
      <p:cxnSp>
        <p:nvCxnSpPr>
          <p:cNvPr id="10" name="Straight Arrow Connector 9">
            <a:extLst>
              <a:ext uri="{FF2B5EF4-FFF2-40B4-BE49-F238E27FC236}">
                <a16:creationId xmlns:a16="http://schemas.microsoft.com/office/drawing/2014/main" id="{44F045FB-3DD5-194B-94C3-3F2B55B60F25}"/>
              </a:ext>
            </a:extLst>
          </p:cNvPr>
          <p:cNvCxnSpPr/>
          <p:nvPr/>
        </p:nvCxnSpPr>
        <p:spPr>
          <a:xfrm flipV="1">
            <a:off x="5181600" y="2590800"/>
            <a:ext cx="13716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915FED5-09E8-054D-A56B-2F8A12142E4C}"/>
              </a:ext>
            </a:extLst>
          </p:cNvPr>
          <p:cNvSpPr txBox="1"/>
          <p:nvPr/>
        </p:nvSpPr>
        <p:spPr>
          <a:xfrm>
            <a:off x="6578600" y="2362200"/>
            <a:ext cx="2133600" cy="369332"/>
          </a:xfrm>
          <a:prstGeom prst="rect">
            <a:avLst/>
          </a:prstGeom>
          <a:noFill/>
        </p:spPr>
        <p:txBody>
          <a:bodyPr wrap="square" rtlCol="0">
            <a:spAutoFit/>
          </a:bodyPr>
          <a:lstStyle/>
          <a:p>
            <a:r>
              <a:rPr lang="en-US" dirty="0"/>
              <a:t>embedding layer</a:t>
            </a:r>
          </a:p>
        </p:txBody>
      </p:sp>
      <p:sp>
        <p:nvSpPr>
          <p:cNvPr id="12" name="TextBox 11">
            <a:extLst>
              <a:ext uri="{FF2B5EF4-FFF2-40B4-BE49-F238E27FC236}">
                <a16:creationId xmlns:a16="http://schemas.microsoft.com/office/drawing/2014/main" id="{6B88531F-D9C4-E142-84C2-996DCEE47C64}"/>
              </a:ext>
            </a:extLst>
          </p:cNvPr>
          <p:cNvSpPr txBox="1"/>
          <p:nvPr/>
        </p:nvSpPr>
        <p:spPr>
          <a:xfrm>
            <a:off x="6858000" y="5554176"/>
            <a:ext cx="2133600" cy="646331"/>
          </a:xfrm>
          <a:prstGeom prst="rect">
            <a:avLst/>
          </a:prstGeom>
          <a:noFill/>
        </p:spPr>
        <p:txBody>
          <a:bodyPr wrap="square" rtlCol="0">
            <a:spAutoFit/>
          </a:bodyPr>
          <a:lstStyle/>
          <a:p>
            <a:r>
              <a:rPr lang="en-US" dirty="0"/>
              <a:t>convolutional layers</a:t>
            </a:r>
          </a:p>
        </p:txBody>
      </p:sp>
      <p:cxnSp>
        <p:nvCxnSpPr>
          <p:cNvPr id="13" name="Straight Arrow Connector 12">
            <a:extLst>
              <a:ext uri="{FF2B5EF4-FFF2-40B4-BE49-F238E27FC236}">
                <a16:creationId xmlns:a16="http://schemas.microsoft.com/office/drawing/2014/main" id="{B55A7F75-342C-9941-A7C8-E070392EEF4A}"/>
              </a:ext>
            </a:extLst>
          </p:cNvPr>
          <p:cNvCxnSpPr>
            <a:cxnSpLocks/>
            <a:endCxn id="12" idx="1"/>
          </p:cNvCxnSpPr>
          <p:nvPr/>
        </p:nvCxnSpPr>
        <p:spPr>
          <a:xfrm>
            <a:off x="6172200" y="5029200"/>
            <a:ext cx="685800" cy="848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192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a:t>
            </a:r>
            <a:r>
              <a:rPr kumimoji="0" lang="en-US" sz="4800" b="0" i="0" u="none" strike="noStrike" kern="1200" cap="none" spc="0" normalizeH="0" baseline="0" noProof="0" dirty="0" err="1">
                <a:ln>
                  <a:noFill/>
                </a:ln>
                <a:solidFill>
                  <a:prstClr val="black">
                    <a:lumMod val="85000"/>
                    <a:lumOff val="15000"/>
                  </a:prstClr>
                </a:solidFill>
                <a:effectLst/>
                <a:uLnTx/>
                <a:uFillTx/>
                <a:latin typeface="Book Antiqua"/>
                <a:ea typeface="+mj-ea"/>
                <a:cs typeface="+mj-cs"/>
              </a:rPr>
              <a:t>Tanh</a:t>
            </a:r>
            <a:endPar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endParaRPr>
          </a:p>
        </p:txBody>
      </p:sp>
      <mc:AlternateContent xmlns:mc="http://schemas.openxmlformats.org/markup-compatibility/2006" xmlns:a14="http://schemas.microsoft.com/office/drawing/2010/main">
        <mc:Choice Requires="a14">
          <p:sp>
            <p:nvSpPr>
              <p:cNvPr id="14" name="Ορθογώνιο 13"/>
              <p:cNvSpPr/>
              <p:nvPr/>
            </p:nvSpPr>
            <p:spPr>
              <a:xfrm>
                <a:off x="398880" y="3740858"/>
                <a:ext cx="8478420" cy="923330"/>
              </a:xfrm>
              <a:prstGeom prst="rect">
                <a:avLst/>
              </a:prstGeom>
            </p:spPr>
            <p:txBody>
              <a:bodyPr wrap="square">
                <a:spAutoFit/>
              </a:bodyPr>
              <a:lstStyle/>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Like sigmoid, </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tanh</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neurons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saturate</a:t>
                </a: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Unlike sigmoid, output is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zero-centered</a:t>
                </a: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Tanh</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is a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scaled sigmoid</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14:m>
                  <m:oMath xmlns:m="http://schemas.openxmlformats.org/officeDocument/2006/math">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tanh</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e>
                        </m:d>
                      </m:e>
                    </m:func>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𝑠𝑖𝑔𝑚</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e>
                    </m:d>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oMath>
                </a14:m>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4" name="Ορθογώνιο 13"/>
              <p:cNvSpPr>
                <a:spLocks noRot="1" noChangeAspect="1" noMove="1" noResize="1" noEditPoints="1" noAdjustHandles="1" noChangeArrowheads="1" noChangeShapeType="1" noTextEdit="1"/>
              </p:cNvSpPr>
              <p:nvPr/>
            </p:nvSpPr>
            <p:spPr>
              <a:xfrm>
                <a:off x="398880" y="3740858"/>
                <a:ext cx="8478420" cy="923330"/>
              </a:xfrm>
              <a:prstGeom prst="rect">
                <a:avLst/>
              </a:prstGeom>
              <a:blipFill rotWithShape="0">
                <a:blip r:embed="rId3"/>
                <a:stretch>
                  <a:fillRect l="-575" t="-3974" b="-9934"/>
                </a:stretch>
              </a:blipFill>
            </p:spPr>
            <p:txBody>
              <a:bodyPr/>
              <a:lstStyle/>
              <a:p>
                <a:r>
                  <a:rPr lang="el-GR">
                    <a:noFill/>
                  </a:rPr>
                  <a:t> </a:t>
                </a:r>
              </a:p>
            </p:txBody>
          </p:sp>
        </mc:Fallback>
      </mc:AlternateContent>
      <p:sp>
        <p:nvSpPr>
          <p:cNvPr id="2" name="Ορθογώνιο 1"/>
          <p:cNvSpPr/>
          <p:nvPr/>
        </p:nvSpPr>
        <p:spPr>
          <a:xfrm>
            <a:off x="3822700" y="1421632"/>
            <a:ext cx="3898900"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Takes a real-valued number and “squashes” it into range between -1 and 1.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153230" y="2314184"/>
                <a:ext cx="1430200"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d>
                        <m:dPr>
                          <m:begChr m:val="["/>
                          <m:endChr m:val="]"/>
                          <m:ctrlPr>
                            <a:rPr kumimoji="0" lang="mr-IN" sz="20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en-US" sz="2000" b="0" i="1" u="none" strike="noStrike" kern="1200" cap="none" spc="0" normalizeH="0" baseline="0" noProof="0">
                              <a:ln>
                                <a:noFill/>
                              </a:ln>
                              <a:solidFill>
                                <a:prstClr val="black"/>
                              </a:solidFill>
                              <a:effectLst/>
                              <a:uLnTx/>
                              <a:uFillTx/>
                              <a:latin typeface="Cambria Math" charset="0"/>
                              <a:ea typeface="Cambria Math" charset="0"/>
                              <a:cs typeface="Cambria Math" charset="0"/>
                            </a:rPr>
                            <m:t>−</m:t>
                          </m:r>
                          <m:r>
                            <a:rPr kumimoji="0" lang="en-US" sz="20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1</m:t>
                          </m:r>
                          <m:r>
                            <a:rPr kumimoji="0" lang="en-US" sz="2000" b="0" i="1" u="none" strike="noStrike" kern="1200" cap="none" spc="0" normalizeH="0" baseline="0" noProof="0">
                              <a:ln>
                                <a:noFill/>
                              </a:ln>
                              <a:solidFill>
                                <a:prstClr val="black"/>
                              </a:solidFill>
                              <a:effectLst/>
                              <a:uLnTx/>
                              <a:uFillTx/>
                              <a:latin typeface="Cambria Math" charset="0"/>
                              <a:ea typeface="+mn-ea"/>
                              <a:cs typeface="+mn-cs"/>
                            </a:rPr>
                            <m:t>,1</m:t>
                          </m:r>
                        </m:e>
                      </m:d>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430200" cy="307777"/>
              </a:xfrm>
              <a:prstGeom prst="rect">
                <a:avLst/>
              </a:prstGeom>
              <a:blipFill rotWithShape="0">
                <a:blip r:embed="rId4"/>
                <a:stretch>
                  <a:fillRect l="-2979" b="-10000"/>
                </a:stretch>
              </a:blipFill>
            </p:spPr>
            <p:txBody>
              <a:bodyPr/>
              <a:lstStyle/>
              <a:p>
                <a:r>
                  <a:rPr lang="el-GR">
                    <a:noFill/>
                  </a:rPr>
                  <a:t> </a:t>
                </a:r>
              </a:p>
            </p:txBody>
          </p:sp>
        </mc:Fallback>
      </mc:AlternateContent>
      <p:pic>
        <p:nvPicPr>
          <p:cNvPr id="5" name="Εικόνα 4"/>
          <p:cNvPicPr>
            <a:picLocks noChangeAspect="1"/>
          </p:cNvPicPr>
          <p:nvPr/>
        </p:nvPicPr>
        <p:blipFill>
          <a:blip r:embed="rId5"/>
          <a:stretch>
            <a:fillRect/>
          </a:stretch>
        </p:blipFill>
        <p:spPr>
          <a:xfrm>
            <a:off x="657931" y="1155921"/>
            <a:ext cx="2993318" cy="2110352"/>
          </a:xfrm>
          <a:prstGeom prst="rect">
            <a:avLst/>
          </a:prstGeom>
        </p:spPr>
      </p:pic>
      <p:sp>
        <p:nvSpPr>
          <p:cNvPr id="7" name="Ορθογώνιο 6"/>
          <p:cNvSpPr/>
          <p:nvPr/>
        </p:nvSpPr>
        <p:spPr>
          <a:xfrm>
            <a:off x="704515" y="3266273"/>
            <a:ext cx="2900149" cy="2337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adilmoujahid.com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activation.png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621777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a:t>
            </a:r>
            <a:r>
              <a:rPr kumimoji="0" lang="en-US" sz="4800" b="0" i="0" u="none" strike="noStrike" kern="1200" cap="none" spc="0" normalizeH="0" baseline="0" noProof="0" dirty="0" err="1">
                <a:ln>
                  <a:noFill/>
                </a:ln>
                <a:solidFill>
                  <a:prstClr val="black">
                    <a:lumMod val="85000"/>
                    <a:lumOff val="15000"/>
                  </a:prstClr>
                </a:solidFill>
                <a:effectLst/>
                <a:uLnTx/>
                <a:uFillTx/>
                <a:latin typeface="Book Antiqua"/>
                <a:ea typeface="+mj-ea"/>
                <a:cs typeface="+mj-cs"/>
              </a:rPr>
              <a:t>ReLU</a:t>
            </a:r>
            <a:endPar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endParaRPr>
          </a:p>
        </p:txBody>
      </p:sp>
      <p:sp>
        <p:nvSpPr>
          <p:cNvPr id="2" name="Ορθογώνιο 1"/>
          <p:cNvSpPr/>
          <p:nvPr/>
        </p:nvSpPr>
        <p:spPr>
          <a:xfrm>
            <a:off x="3822700" y="1421632"/>
            <a:ext cx="389890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Takes a real-valued number and thresholds it at zero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153230" y="2314184"/>
                <a:ext cx="1026755"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𝑅</m:t>
                          </m:r>
                        </m:e>
                        <m:sub>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m:t>
                          </m:r>
                        </m:sub>
                        <m:sup>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𝑛</m:t>
                          </m:r>
                        </m:sup>
                      </m:sSubSup>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026755" cy="307777"/>
              </a:xfrm>
              <a:prstGeom prst="rect">
                <a:avLst/>
              </a:prstGeom>
              <a:blipFill rotWithShape="0">
                <a:blip r:embed="rId3"/>
                <a:stretch>
                  <a:fillRect l="-4734" r="-1183" b="-18000"/>
                </a:stretch>
              </a:blipFill>
            </p:spPr>
            <p:txBody>
              <a:bodyPr/>
              <a:lstStyle/>
              <a:p>
                <a:r>
                  <a:rPr lang="el-GR">
                    <a:noFill/>
                  </a:rPr>
                  <a:t> </a:t>
                </a:r>
              </a:p>
            </p:txBody>
          </p:sp>
        </mc:Fallback>
      </mc:AlternateContent>
      <p:pic>
        <p:nvPicPr>
          <p:cNvPr id="6" name="Εικόνα 5"/>
          <p:cNvPicPr>
            <a:picLocks noChangeAspect="1"/>
          </p:cNvPicPr>
          <p:nvPr/>
        </p:nvPicPr>
        <p:blipFill>
          <a:blip r:embed="rId4"/>
          <a:stretch>
            <a:fillRect/>
          </a:stretch>
        </p:blipFill>
        <p:spPr>
          <a:xfrm>
            <a:off x="657931" y="1191897"/>
            <a:ext cx="2993318" cy="2140831"/>
          </a:xfrm>
          <a:prstGeom prst="rect">
            <a:avLst/>
          </a:prstGeom>
        </p:spPr>
      </p:pic>
      <p:sp>
        <p:nvSpPr>
          <p:cNvPr id="9" name="Rectangle 8"/>
          <p:cNvSpPr/>
          <p:nvPr/>
        </p:nvSpPr>
        <p:spPr>
          <a:xfrm>
            <a:off x="657931" y="3609727"/>
            <a:ext cx="7934789" cy="286232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Most Deep Networks use </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ReLU</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nowadays </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Trains much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faster</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accelerates the convergence of SGD</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due to linear, non-saturating form </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Less expensive operations</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compared to sigmoid/</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tanh</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(exponentials etc.)</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implemented by simply thresholding a matrix at zero</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More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expressive </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Prevents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gradient vanishing problem</a:t>
            </a:r>
          </a:p>
        </p:txBody>
      </p:sp>
      <mc:AlternateContent xmlns:mc="http://schemas.openxmlformats.org/markup-compatibility/2006" xmlns:a14="http://schemas.microsoft.com/office/drawing/2010/main">
        <mc:Choice Requires="a14">
          <p:sp>
            <p:nvSpPr>
              <p:cNvPr id="8" name="Ορθογώνιο 7"/>
              <p:cNvSpPr/>
              <p:nvPr/>
            </p:nvSpPr>
            <p:spPr>
              <a:xfrm>
                <a:off x="6071137" y="1698631"/>
                <a:ext cx="194835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1" u="none" strike="noStrike" kern="1200" cap="none" spc="0" normalizeH="0" baseline="0" noProof="0">
                          <a:ln>
                            <a:noFill/>
                          </a:ln>
                          <a:solidFill>
                            <a:srgbClr val="000000"/>
                          </a:solidFill>
                          <a:effectLst/>
                          <a:uLnTx/>
                          <a:uFillTx/>
                          <a:latin typeface="Cambria Math" charset="0"/>
                          <a:ea typeface="+mn-ea"/>
                          <a:cs typeface="+mn-cs"/>
                        </a:rPr>
                        <m:t>f</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𝑥</m:t>
                          </m:r>
                        </m:e>
                      </m:d>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charset="0"/>
                          <a:ea typeface="+mn-ea"/>
                          <a:cs typeface="+mn-cs"/>
                        </a:rPr>
                        <m:t>max</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⁡(0,</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𝑥</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m:t>
                      </m:r>
                    </m:oMath>
                  </m:oMathPara>
                </a14:m>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8" name="Ορθογώνιο 7"/>
              <p:cNvSpPr>
                <a:spLocks noRot="1" noChangeAspect="1" noMove="1" noResize="1" noEditPoints="1" noAdjustHandles="1" noChangeArrowheads="1" noChangeShapeType="1" noTextEdit="1"/>
              </p:cNvSpPr>
              <p:nvPr/>
            </p:nvSpPr>
            <p:spPr>
              <a:xfrm>
                <a:off x="6071137" y="1698631"/>
                <a:ext cx="1948354" cy="369332"/>
              </a:xfrm>
              <a:prstGeom prst="rect">
                <a:avLst/>
              </a:prstGeom>
              <a:blipFill rotWithShape="0">
                <a:blip r:embed="rId5"/>
                <a:stretch>
                  <a:fillRect t="-95000" b="-126667"/>
                </a:stretch>
              </a:blipFill>
            </p:spPr>
            <p:txBody>
              <a:bodyPr/>
              <a:lstStyle/>
              <a:p>
                <a:r>
                  <a:rPr lang="el-GR">
                    <a:noFill/>
                  </a:rPr>
                  <a:t> </a:t>
                </a:r>
              </a:p>
            </p:txBody>
          </p:sp>
        </mc:Fallback>
      </mc:AlternateContent>
      <p:sp>
        <p:nvSpPr>
          <p:cNvPr id="10" name="Ορθογώνιο 9"/>
          <p:cNvSpPr/>
          <p:nvPr/>
        </p:nvSpPr>
        <p:spPr>
          <a:xfrm>
            <a:off x="704515" y="3332728"/>
            <a:ext cx="2900149" cy="2337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adilmoujahid.com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activation.png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666386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1320800" y="1041400"/>
            <a:ext cx="5956300" cy="2405993"/>
          </a:xfrm>
          <a:prstGeom prst="rect">
            <a:avLst/>
          </a:prstGeom>
        </p:spPr>
      </p:pic>
      <p:sp>
        <p:nvSpPr>
          <p:cNvPr id="14"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Overfitting</a:t>
            </a:r>
          </a:p>
        </p:txBody>
      </p:sp>
      <p:sp>
        <p:nvSpPr>
          <p:cNvPr id="18" name="TextBox 17"/>
          <p:cNvSpPr txBox="1"/>
          <p:nvPr/>
        </p:nvSpPr>
        <p:spPr>
          <a:xfrm>
            <a:off x="4432300" y="4300255"/>
            <a:ext cx="3594100" cy="1477328"/>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Learned hypothesis may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fit</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the training data very well, even outliers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noise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but fail to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generalize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to new examples (test data)</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20" name="Εικόνα 19"/>
          <p:cNvPicPr>
            <a:picLocks noChangeAspect="1"/>
          </p:cNvPicPr>
          <p:nvPr/>
        </p:nvPicPr>
        <p:blipFill>
          <a:blip r:embed="rId4"/>
          <a:stretch>
            <a:fillRect/>
          </a:stretch>
        </p:blipFill>
        <p:spPr>
          <a:xfrm>
            <a:off x="342900" y="3447393"/>
            <a:ext cx="3956050" cy="2906053"/>
          </a:xfrm>
          <a:prstGeom prst="rect">
            <a:avLst/>
          </a:prstGeom>
        </p:spPr>
      </p:pic>
      <p:sp>
        <p:nvSpPr>
          <p:cNvPr id="2" name="Ορθογώνιο 1"/>
          <p:cNvSpPr/>
          <p:nvPr/>
        </p:nvSpPr>
        <p:spPr>
          <a:xfrm>
            <a:off x="4432300" y="3527576"/>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wiki.bethanycrane.com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/overfitting-of-data</a:t>
            </a:r>
          </a:p>
        </p:txBody>
      </p:sp>
      <p:sp>
        <p:nvSpPr>
          <p:cNvPr id="4" name="Ορθογώνιο 3"/>
          <p:cNvSpPr/>
          <p:nvPr/>
        </p:nvSpPr>
        <p:spPr>
          <a:xfrm>
            <a:off x="342900" y="6433629"/>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www.neuraldesigner.com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/images/learning/</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selection_error.svg</a:t>
            </a:r>
            <a:endParaRPr kumimoji="0" lang="el-GR"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1446283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 y="1082346"/>
            <a:ext cx="3821145" cy="2044700"/>
          </a:xfrm>
          <a:prstGeom prst="rect">
            <a:avLst/>
          </a:prstGeom>
        </p:spPr>
      </p:pic>
      <p:sp>
        <p:nvSpPr>
          <p:cNvPr id="10" name="TextBox 9"/>
          <p:cNvSpPr txBox="1"/>
          <p:nvPr/>
        </p:nvSpPr>
        <p:spPr>
          <a:xfrm>
            <a:off x="165769" y="3437565"/>
            <a:ext cx="7098631"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L2 = weight decay</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Regularization term that penalizes big weights,               added to the objective</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Weight decay value determines how dominant regularization is during gradient computation</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Big weight decay coefficient </a:t>
            </a:r>
            <a:r>
              <a:rPr kumimoji="0" lang="en-US" sz="1800" b="0" i="0" u="none" strike="noStrike" kern="1200" cap="none" spc="0" normalizeH="0" baseline="0" noProof="0" dirty="0">
                <a:ln>
                  <a:noFill/>
                </a:ln>
                <a:solidFill>
                  <a:prstClr val="black"/>
                </a:solidFill>
                <a:effectLst/>
                <a:uLnTx/>
                <a:uFillTx/>
                <a:latin typeface="Century Gothic"/>
                <a:ea typeface="+mn-ea"/>
                <a:cs typeface="+mn-cs"/>
                <a:sym typeface="Wingdings"/>
              </a:rPr>
              <a:t> big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penalty for big weights</a:t>
            </a:r>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Regularization</a:t>
            </a:r>
          </a:p>
        </p:txBody>
      </p:sp>
      <p:sp>
        <p:nvSpPr>
          <p:cNvPr id="9" name="Ορθογώνιο 8"/>
          <p:cNvSpPr/>
          <p:nvPr/>
        </p:nvSpPr>
        <p:spPr>
          <a:xfrm>
            <a:off x="3935445" y="1249197"/>
            <a:ext cx="5046720"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Dropout</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Randomly drop units (along with their connections) during training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Each unit retained with fixed probability p, independent of other units </a:t>
            </a:r>
          </a:p>
          <a:p>
            <a:pPr marL="285750" marR="0" lvl="0" indent="-285750" algn="l" defTabSz="457200" rtl="0" eaLnBrk="1" fontAlgn="auto" latinLnBrk="0" hangingPunct="1">
              <a:lnSpc>
                <a:spcPct val="100000"/>
              </a:lnSpc>
              <a:spcBef>
                <a:spcPts val="0"/>
              </a:spcBef>
              <a:spcAft>
                <a:spcPts val="0"/>
              </a:spcAft>
              <a:buClr>
                <a:prstClr val="black"/>
              </a:buClr>
              <a:buSzTx/>
              <a:buFont typeface="Arial" charset="0"/>
              <a:buChar char="•"/>
              <a:tabLst/>
              <a:defRPr/>
            </a:pPr>
            <a:r>
              <a:rPr kumimoji="0" lang="en-US" sz="1800" b="0" i="0" u="none" strike="noStrike" kern="1200" cap="none" spc="0" normalizeH="0" baseline="0" noProof="0" dirty="0">
                <a:ln>
                  <a:noFill/>
                </a:ln>
                <a:solidFill>
                  <a:srgbClr val="E68230"/>
                </a:solidFill>
                <a:effectLst/>
                <a:uLnTx/>
                <a:uFillTx/>
                <a:latin typeface="Century Gothic"/>
                <a:ea typeface="+mn-ea"/>
                <a:cs typeface="+mn-cs"/>
              </a:rPr>
              <a:t>Hyper-parameter</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p to be chosen (tuned)</a:t>
            </a:r>
          </a:p>
        </p:txBody>
      </p:sp>
      <mc:AlternateContent xmlns:mc="http://schemas.openxmlformats.org/markup-compatibility/2006" xmlns:a14="http://schemas.microsoft.com/office/drawing/2010/main">
        <mc:Choice Requires="a14">
          <p:sp>
            <p:nvSpPr>
              <p:cNvPr id="13" name="Ορθογώνιο 12"/>
              <p:cNvSpPr/>
              <p:nvPr/>
            </p:nvSpPr>
            <p:spPr>
              <a:xfrm>
                <a:off x="5284500" y="3932572"/>
                <a:ext cx="3516600" cy="76431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𝑟𝑒𝑔</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d>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𝐽</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d>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𝜆</m:t>
                      </m:r>
                      <m:nary>
                        <m:naryPr>
                          <m:chr m:val="∑"/>
                          <m:supHide m:val="on"/>
                          <m:ctrl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7"/>
                            </m:rP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𝑘</m:t>
                          </m:r>
                        </m:sub>
                        <m:sup/>
                        <m:e>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𝑘</m:t>
                              </m:r>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p>
                          </m:sSubSup>
                        </m:e>
                      </m:nary>
                    </m:oMath>
                  </m:oMathPara>
                </a14:m>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284500" y="3932572"/>
                <a:ext cx="3516600" cy="764312"/>
              </a:xfrm>
              <a:prstGeom prst="rect">
                <a:avLst/>
              </a:prstGeom>
              <a:blipFill rotWithShape="0">
                <a:blip r:embed="rId4"/>
                <a:stretch>
                  <a:fillRect/>
                </a:stretch>
              </a:blipFill>
            </p:spPr>
            <p:txBody>
              <a:bodyPr/>
              <a:lstStyle/>
              <a:p>
                <a:r>
                  <a:rPr lang="el-GR">
                    <a:noFill/>
                  </a:rPr>
                  <a:t> </a:t>
                </a:r>
              </a:p>
            </p:txBody>
          </p:sp>
        </mc:Fallback>
      </mc:AlternateContent>
      <p:sp>
        <p:nvSpPr>
          <p:cNvPr id="14" name="TextBox 13"/>
          <p:cNvSpPr txBox="1"/>
          <p:nvPr/>
        </p:nvSpPr>
        <p:spPr>
          <a:xfrm>
            <a:off x="165769" y="5454920"/>
            <a:ext cx="8965916" cy="147732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Early-stopping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Use validation error to decide when to stop training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Stop when monitored quantity has not improved after n subsequent epochs</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 is called patience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 name="Ορθογώνιο 4"/>
          <p:cNvSpPr/>
          <p:nvPr/>
        </p:nvSpPr>
        <p:spPr>
          <a:xfrm>
            <a:off x="3893030" y="2970369"/>
            <a:ext cx="5089135"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222222"/>
                </a:solidFill>
                <a:effectLst/>
                <a:uLnTx/>
                <a:uFillTx/>
                <a:latin typeface="Arial" charset="0"/>
                <a:ea typeface="+mn-ea"/>
                <a:cs typeface="+mn-cs"/>
              </a:rPr>
              <a:t>Srivastava, </a:t>
            </a: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Nitish</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et al. </a:t>
            </a:r>
            <a:r>
              <a:rPr kumimoji="0" lang="en-US" sz="1200" b="0" i="1" u="none" strike="noStrike" kern="1200" cap="none" spc="0" normalizeH="0" baseline="0" noProof="0" dirty="0">
                <a:ln>
                  <a:noFill/>
                </a:ln>
                <a:solidFill>
                  <a:srgbClr val="222222"/>
                </a:solidFill>
                <a:effectLst/>
                <a:uLnTx/>
                <a:uFillTx/>
                <a:latin typeface="Arial" charset="0"/>
                <a:ea typeface="+mn-ea"/>
                <a:cs typeface="+mn-cs"/>
                <a:hlinkClick r:id="rId5"/>
              </a:rPr>
              <a:t>"Dropout: a simple way to prevent neural networks from overfitting."</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Journal of machine learning research (2014)</a:t>
            </a:r>
            <a:endParaRPr kumimoji="0" lang="el-GR" sz="12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342781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Tuning hyper-parameters</a:t>
            </a:r>
          </a:p>
        </p:txBody>
      </p:sp>
      <p:sp>
        <p:nvSpPr>
          <p:cNvPr id="10" name="Ορθογώνιο 9"/>
          <p:cNvSpPr/>
          <p:nvPr/>
        </p:nvSpPr>
        <p:spPr>
          <a:xfrm>
            <a:off x="266700" y="3499421"/>
            <a:ext cx="8559800" cy="31393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“Grid and random search of 9 trials for optimizing function g(x) ≈ g(x) + h(y)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With grid search, nine trials only test g(x) in three distinct places.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With random search, all nine trials explore distinct values of g.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Both try configurations randomly and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blindly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Next trial is independent to all the trials done before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a:ea typeface="+mn-ea"/>
                <a:cs typeface="+mn-cs"/>
                <a:hlinkClick r:id="rId3"/>
              </a:rPr>
              <a:t>Bayesian optimization for hyper-parameter tuning:</a:t>
            </a:r>
            <a:endParaRPr kumimoji="0" lang="en-US" sz="18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Make smarter choice for the next trial, minimize the number of trials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Collect the performance at several configurations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Make inference and decide what configuration to try next</a:t>
            </a:r>
          </a:p>
        </p:txBody>
      </p:sp>
      <p:pic>
        <p:nvPicPr>
          <p:cNvPr id="11" name="Εικόνα 10"/>
          <p:cNvPicPr>
            <a:picLocks noChangeAspect="1"/>
          </p:cNvPicPr>
          <p:nvPr/>
        </p:nvPicPr>
        <p:blipFill>
          <a:blip r:embed="rId4"/>
          <a:stretch>
            <a:fillRect/>
          </a:stretch>
        </p:blipFill>
        <p:spPr>
          <a:xfrm>
            <a:off x="266700" y="1066065"/>
            <a:ext cx="4845050" cy="2433356"/>
          </a:xfrm>
          <a:prstGeom prst="rect">
            <a:avLst/>
          </a:prstGeom>
        </p:spPr>
      </p:pic>
      <p:sp>
        <p:nvSpPr>
          <p:cNvPr id="12" name="Ορθογώνιο 11"/>
          <p:cNvSpPr/>
          <p:nvPr/>
        </p:nvSpPr>
        <p:spPr>
          <a:xfrm>
            <a:off x="5499100" y="1302860"/>
            <a:ext cx="2908300"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g(x) ≈ g(x) + h(y)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g(x) shown in green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h(y) is shown in yellow</a:t>
            </a:r>
          </a:p>
        </p:txBody>
      </p:sp>
      <p:sp>
        <p:nvSpPr>
          <p:cNvPr id="13" name="Ορθογώνιο 12"/>
          <p:cNvSpPr/>
          <p:nvPr/>
        </p:nvSpPr>
        <p:spPr>
          <a:xfrm>
            <a:off x="5314951" y="2591232"/>
            <a:ext cx="361315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Bergstra</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James, and </a:t>
            </a: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Yoshua</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a:t>
            </a: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Bengio</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a:t>
            </a:r>
            <a:r>
              <a:rPr kumimoji="0" lang="en-US" sz="1200" b="0" i="1" u="none" strike="noStrike" kern="1200" cap="none" spc="0" normalizeH="0" baseline="0" noProof="0" dirty="0">
                <a:ln>
                  <a:noFill/>
                </a:ln>
                <a:solidFill>
                  <a:srgbClr val="222222"/>
                </a:solidFill>
                <a:effectLst/>
                <a:uLnTx/>
                <a:uFillTx/>
                <a:latin typeface="Arial" charset="0"/>
                <a:ea typeface="+mn-ea"/>
                <a:cs typeface="+mn-cs"/>
                <a:hlinkClick r:id="rId5"/>
              </a:rPr>
              <a:t>Random search for hyper-parameter optimization.</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Journal of Machine Learning Research, Feb (2012)</a:t>
            </a:r>
            <a:endParaRPr kumimoji="0" lang="el-GR" sz="1200" b="0" i="1" u="none" strike="noStrike" kern="1200" cap="none" spc="0" normalizeH="0" baseline="0" noProof="0" dirty="0">
              <a:ln>
                <a:noFill/>
              </a:ln>
              <a:solidFill>
                <a:prstClr val="black"/>
              </a:solidFill>
              <a:effectLst/>
              <a:uLnTx/>
              <a:uFillTx/>
              <a:latin typeface="Century Gothic"/>
              <a:ea typeface="+mn-ea"/>
              <a:cs typeface="+mn-cs"/>
            </a:endParaRPr>
          </a:p>
        </p:txBody>
      </p:sp>
      <p:sp>
        <p:nvSpPr>
          <p:cNvPr id="14" name="TextBox 13"/>
          <p:cNvSpPr txBox="1"/>
          <p:nvPr/>
        </p:nvSpPr>
        <p:spPr>
          <a:xfrm>
            <a:off x="6737467" y="5326252"/>
            <a:ext cx="208903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6"/>
              </a:rPr>
              <a:t>Library available!</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700277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Loss functions and output</a:t>
            </a:r>
          </a:p>
        </p:txBody>
      </p:sp>
      <p:cxnSp>
        <p:nvCxnSpPr>
          <p:cNvPr id="14" name="Ευθεία γραμμή σύνδεσης 13"/>
          <p:cNvCxnSpPr/>
          <p:nvPr/>
        </p:nvCxnSpPr>
        <p:spPr>
          <a:xfrm flipH="1">
            <a:off x="5500459" y="1453238"/>
            <a:ext cx="11341" cy="499739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013283" y="1041400"/>
            <a:ext cx="182293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68230"/>
                </a:solidFill>
                <a:effectLst/>
                <a:uLnTx/>
                <a:uFillTx/>
                <a:latin typeface="Century Gothic"/>
                <a:ea typeface="+mn-ea"/>
                <a:cs typeface="+mn-cs"/>
              </a:rPr>
              <a:t>Classification</a:t>
            </a:r>
            <a:endParaRPr kumimoji="0" lang="el-GR" sz="1800" b="1" i="0" u="none" strike="noStrike" kern="1200" cap="none" spc="0" normalizeH="0" baseline="0" noProof="0" dirty="0">
              <a:ln>
                <a:noFill/>
              </a:ln>
              <a:solidFill>
                <a:srgbClr val="E68230"/>
              </a:solidFill>
              <a:effectLst/>
              <a:uLnTx/>
              <a:uFillTx/>
              <a:latin typeface="Century Gothic"/>
              <a:ea typeface="+mn-ea"/>
              <a:cs typeface="+mn-cs"/>
            </a:endParaRPr>
          </a:p>
        </p:txBody>
      </p:sp>
      <p:sp>
        <p:nvSpPr>
          <p:cNvPr id="17" name="TextBox 16"/>
          <p:cNvSpPr txBox="1"/>
          <p:nvPr/>
        </p:nvSpPr>
        <p:spPr>
          <a:xfrm>
            <a:off x="6201442" y="1053128"/>
            <a:ext cx="151515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68230"/>
                </a:solidFill>
                <a:effectLst/>
                <a:uLnTx/>
                <a:uFillTx/>
                <a:latin typeface="Century Gothic"/>
                <a:ea typeface="+mn-ea"/>
                <a:cs typeface="+mn-cs"/>
              </a:rPr>
              <a:t>Regression</a:t>
            </a:r>
            <a:endParaRPr kumimoji="0" lang="el-GR" sz="1800" b="1" i="0" u="none" strike="noStrike" kern="1200" cap="none" spc="0" normalizeH="0" baseline="0" noProof="0" dirty="0">
              <a:ln>
                <a:noFill/>
              </a:ln>
              <a:solidFill>
                <a:srgbClr val="E68230"/>
              </a:solidFill>
              <a:effectLst/>
              <a:uLnTx/>
              <a:uFillTx/>
              <a:latin typeface="Century Gothic"/>
              <a:ea typeface="+mn-ea"/>
              <a:cs typeface="+mn-cs"/>
            </a:endParaRPr>
          </a:p>
        </p:txBody>
      </p:sp>
      <p:sp>
        <p:nvSpPr>
          <p:cNvPr id="18" name="Ορθογώνιο 17"/>
          <p:cNvSpPr/>
          <p:nvPr/>
        </p:nvSpPr>
        <p:spPr>
          <a:xfrm>
            <a:off x="296096" y="1680577"/>
            <a:ext cx="1287532"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Training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examples</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TextBox 18"/>
          <p:cNvSpPr txBox="1"/>
          <p:nvPr/>
        </p:nvSpPr>
        <p:spPr>
          <a:xfrm>
            <a:off x="1812228" y="1715571"/>
            <a:ext cx="330137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x {class_1, ..., </a:t>
            </a:r>
            <a:r>
              <a:rPr kumimoji="0" lang="en-US" sz="1800" b="0" i="0" u="none" strike="noStrike" kern="1200" cap="none" spc="0" normalizeH="0" baseline="0" noProof="0" dirty="0" err="1">
                <a:ln>
                  <a:noFill/>
                </a:ln>
                <a:solidFill>
                  <a:srgbClr val="222222"/>
                </a:solidFill>
                <a:effectLst/>
                <a:uLnTx/>
                <a:uFillTx/>
                <a:latin typeface="Century Gothic"/>
                <a:ea typeface="+mn-ea"/>
                <a:cs typeface="+mn-cs"/>
              </a:rPr>
              <a:t>class_n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(one-hot encoding)</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0" name="Ορθογώνιο 19"/>
          <p:cNvSpPr/>
          <p:nvPr/>
        </p:nvSpPr>
        <p:spPr>
          <a:xfrm>
            <a:off x="5777848" y="1723111"/>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x 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m</a:t>
            </a:r>
            <a:endParaRPr kumimoji="0" lang="en-US" sz="1800" b="0" i="0" u="none" strike="noStrike" kern="1200" cap="none" spc="0" normalizeH="0" baseline="0" noProof="0" dirty="0">
              <a:ln>
                <a:noFill/>
              </a:ln>
              <a:solidFill>
                <a:srgbClr val="222222"/>
              </a:solidFill>
              <a:effectLst/>
              <a:uLnTx/>
              <a:uFillTx/>
              <a:latin typeface="Century Gothic"/>
              <a:ea typeface="+mn-ea"/>
              <a:cs typeface="+mn-cs"/>
            </a:endParaRPr>
          </a:p>
        </p:txBody>
      </p:sp>
      <p:sp>
        <p:nvSpPr>
          <p:cNvPr id="21" name="Ορθογώνιο 20"/>
          <p:cNvSpPr/>
          <p:nvPr/>
        </p:nvSpPr>
        <p:spPr>
          <a:xfrm>
            <a:off x="296096" y="2733158"/>
            <a:ext cx="1008609"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Output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Layer</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2" name="TextBox 21"/>
          <p:cNvSpPr txBox="1"/>
          <p:nvPr/>
        </p:nvSpPr>
        <p:spPr>
          <a:xfrm>
            <a:off x="1572420" y="2669103"/>
            <a:ext cx="3825080" cy="6155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Soft-max</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entury Gothic"/>
                <a:ea typeface="+mn-ea"/>
                <a:cs typeface="+mn-cs"/>
              </a:rPr>
              <a:t> [map </a:t>
            </a:r>
            <a:r>
              <a:rPr kumimoji="0" lang="en-US" sz="16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600" b="0" i="0" u="none" strike="noStrike" kern="1200" cap="none" spc="0" normalizeH="0" baseline="30000" noProof="0" dirty="0">
                <a:ln>
                  <a:noFill/>
                </a:ln>
                <a:solidFill>
                  <a:srgbClr val="222222"/>
                </a:solidFill>
                <a:effectLst/>
                <a:uLnTx/>
                <a:uFillTx/>
                <a:latin typeface="Century Gothic"/>
                <a:ea typeface="+mn-ea"/>
                <a:cs typeface="+mn-cs"/>
              </a:rPr>
              <a:t>n </a:t>
            </a:r>
            <a:r>
              <a:rPr kumimoji="0" lang="en-US" sz="1600" b="0" i="0" u="none" strike="noStrike" kern="1200" cap="none" spc="0" normalizeH="0" baseline="0" noProof="0" dirty="0">
                <a:ln>
                  <a:noFill/>
                </a:ln>
                <a:solidFill>
                  <a:srgbClr val="222222"/>
                </a:solidFill>
                <a:effectLst/>
                <a:uLnTx/>
                <a:uFillTx/>
                <a:latin typeface="Century Gothic"/>
                <a:ea typeface="+mn-ea"/>
                <a:cs typeface="+mn-cs"/>
              </a:rPr>
              <a:t>to a probability distribution]</a:t>
            </a:r>
            <a:endParaRPr kumimoji="0" lang="el-GR" sz="16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3" name="Ορθογώνιο 22"/>
          <p:cNvSpPr/>
          <p:nvPr/>
        </p:nvSpPr>
        <p:spPr>
          <a:xfrm>
            <a:off x="5777848" y="2678668"/>
            <a:ext cx="2814872"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Linear </a:t>
            </a:r>
            <a:r>
              <a:rPr kumimoji="0" lang="en-US" sz="1800" b="0" i="0" u="none" strike="noStrike" kern="1200" cap="none" spc="0" normalizeH="0" baseline="0" noProof="0">
                <a:ln>
                  <a:noFill/>
                </a:ln>
                <a:solidFill>
                  <a:srgbClr val="222222"/>
                </a:solidFill>
                <a:effectLst/>
                <a:uLnTx/>
                <a:uFillTx/>
                <a:latin typeface="Century Gothic"/>
                <a:ea typeface="+mn-ea"/>
                <a:cs typeface="+mn-cs"/>
              </a:rPr>
              <a:t>(Identity)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or Sigmoid</a:t>
            </a:r>
          </a:p>
        </p:txBody>
      </p:sp>
      <p:sp>
        <p:nvSpPr>
          <p:cNvPr id="24" name="Ορθογώνιο 23"/>
          <p:cNvSpPr/>
          <p:nvPr/>
        </p:nvSpPr>
        <p:spPr>
          <a:xfrm>
            <a:off x="296095" y="4442547"/>
            <a:ext cx="1327608"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Cost (loss)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function</a:t>
            </a:r>
          </a:p>
        </p:txBody>
      </p:sp>
      <p:sp>
        <p:nvSpPr>
          <p:cNvPr id="25" name="TextBox 24"/>
          <p:cNvSpPr txBox="1"/>
          <p:nvPr/>
        </p:nvSpPr>
        <p:spPr>
          <a:xfrm>
            <a:off x="1858845" y="4455328"/>
            <a:ext cx="302552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Cross-entropy</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6" name="Ορθογώνιο 25"/>
          <p:cNvSpPr/>
          <p:nvPr/>
        </p:nvSpPr>
        <p:spPr>
          <a:xfrm>
            <a:off x="5777848" y="4455328"/>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Mean Squared Error</a:t>
            </a:r>
          </a:p>
        </p:txBody>
      </p:sp>
      <p:pic>
        <p:nvPicPr>
          <p:cNvPr id="32" name="Εικόνα 31"/>
          <p:cNvPicPr>
            <a:picLocks noChangeAspect="1"/>
          </p:cNvPicPr>
          <p:nvPr/>
        </p:nvPicPr>
        <p:blipFill>
          <a:blip r:embed="rId3"/>
          <a:stretch>
            <a:fillRect/>
          </a:stretch>
        </p:blipFill>
        <p:spPr>
          <a:xfrm>
            <a:off x="2005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596" y="3327102"/>
            <a:ext cx="1524000" cy="762000"/>
          </a:xfrm>
          <a:prstGeom prst="rect">
            <a:avLst/>
          </a:prstGeom>
        </p:spPr>
      </p:pic>
      <p:sp>
        <p:nvSpPr>
          <p:cNvPr id="35" name="Ορθογώνιο 34"/>
          <p:cNvSpPr/>
          <p:nvPr/>
        </p:nvSpPr>
        <p:spPr>
          <a:xfrm>
            <a:off x="7440723" y="3827194"/>
            <a:ext cx="65434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400" b="0" i="0" u="none" strike="noStrike" kern="1200" cap="none" spc="0" normalizeH="0" baseline="0" noProof="0" dirty="0">
                <a:ln>
                  <a:noFill/>
                </a:ln>
                <a:solidFill>
                  <a:prstClr val="black"/>
                </a:solidFill>
                <a:effectLst/>
                <a:uLnTx/>
                <a:uFillTx/>
                <a:latin typeface="Century Gothic"/>
                <a:ea typeface="+mn-ea"/>
                <a:cs typeface="+mn-cs"/>
              </a:rPr>
              <a:t>f(x)=x</a:t>
            </a:r>
          </a:p>
        </p:txBody>
      </p:sp>
      <p:sp>
        <p:nvSpPr>
          <p:cNvPr id="36" name="TextBox 35"/>
          <p:cNvSpPr txBox="1"/>
          <p:nvPr/>
        </p:nvSpPr>
        <p:spPr>
          <a:xfrm>
            <a:off x="213414" y="6255541"/>
            <a:ext cx="230864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5"/>
              </a:rPr>
              <a:t>List of loss functions</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8" name="TextBox 37"/>
              <p:cNvSpPr txBox="1"/>
              <p:nvPr/>
            </p:nvSpPr>
            <p:spPr>
              <a:xfrm>
                <a:off x="642978" y="5140086"/>
                <a:ext cx="4557723"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𝐾</m:t>
                              </m:r>
                            </m:sup>
                            <m:e>
                              <m:d>
                                <m:dPr>
                                  <m:begChr m:val="["/>
                                  <m:endChr m:val="]"/>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𝑦</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sup>
                                  </m:sSubSup>
                                  <m:func>
                                    <m:func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400" b="0" i="0" u="none" strike="noStrike" kern="1200" cap="none" spc="0" normalizeH="0" baseline="0" noProof="0" smtClean="0">
                                          <a:ln>
                                            <a:noFill/>
                                          </a:ln>
                                          <a:solidFill>
                                            <a:prstClr val="black"/>
                                          </a:solidFill>
                                          <a:effectLst/>
                                          <a:uLnTx/>
                                          <a:uFillTx/>
                                          <a:latin typeface="Cambria Math" charset="0"/>
                                          <a:ea typeface="+mn-ea"/>
                                          <a:cs typeface="+mn-cs"/>
                                        </a:rPr>
                                        <m:t>log</m:t>
                                      </m:r>
                                    </m:fName>
                                    <m:e>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𝑦</m:t>
                                              </m:r>
                                            </m:e>
                                          </m:acc>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sup>
                                      </m:sSub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d>
                                        <m:d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b>
                                              <m:r>
                                                <a:rPr kumimoji="0" lang="en-US" sz="1400" b="0" i="1" u="none" strike="noStrike" kern="1200" cap="none" spc="0" normalizeH="0" baseline="0" noProof="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bSup>
                                        </m:e>
                                      </m:d>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 </m:t>
                                      </m:r>
                                    </m:e>
                                  </m:func>
                                  <m:func>
                                    <m:func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400" b="0" i="0" u="none" strike="noStrike" kern="1200" cap="none" spc="0" normalizeH="0" baseline="0" noProof="0">
                                          <a:ln>
                                            <a:noFill/>
                                          </a:ln>
                                          <a:solidFill>
                                            <a:prstClr val="black"/>
                                          </a:solidFill>
                                          <a:effectLst/>
                                          <a:uLnTx/>
                                          <a:uFillTx/>
                                          <a:latin typeface="Cambria Math" charset="0"/>
                                          <a:ea typeface="+mn-ea"/>
                                          <a:cs typeface="+mn-cs"/>
                                        </a:rPr>
                                        <m:t>log</m:t>
                                      </m:r>
                                    </m:fName>
                                    <m:e>
                                      <m:d>
                                        <m:d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1− </m:t>
                                          </m:r>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b>
                                              <m:r>
                                                <a:rPr kumimoji="0" lang="en-US" sz="1400" b="0" i="1" u="none" strike="noStrike" kern="1200" cap="none" spc="0" normalizeH="0" baseline="0" noProof="0">
                                                  <a:ln>
                                                    <a:noFill/>
                                                  </a:ln>
                                                  <a:solidFill>
                                                    <a:prstClr val="black"/>
                                                  </a:solidFill>
                                                  <a:effectLst/>
                                                  <a:uLnTx/>
                                                  <a:uFillTx/>
                                                  <a:latin typeface="Cambria Math" charset="0"/>
                                                  <a:ea typeface="+mn-ea"/>
                                                  <a:cs typeface="+mn-cs"/>
                                                </a:rPr>
                                                <m:t>𝑘</m:t>
                                              </m:r>
                                            </m:sub>
                                            <m:sup>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e>
                                              </m:d>
                                            </m:sup>
                                          </m:sSubSup>
                                        </m:e>
                                      </m:d>
                                    </m:e>
                                  </m:func>
                                </m:e>
                              </m:d>
                            </m:e>
                          </m:nary>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42978" y="5140086"/>
                <a:ext cx="4557723" cy="605807"/>
              </a:xfrm>
              <a:prstGeom prst="rect">
                <a:avLst/>
              </a:prstGeom>
              <a:blipFill rotWithShape="0">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306259" y="4871580"/>
                <a:ext cx="2038442" cy="58817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 </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sSup>
                            <m:sSup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pPr>
                            <m:e>
                              <m:d>
                                <m:dPr>
                                  <m:ctrlPr>
                                    <a:rPr kumimoji="0" lang="mr-IN" sz="14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sSup>
                                    <m:sSupPr>
                                      <m:ctrlPr>
                                        <a:rPr kumimoji="0" lang="is-I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e>
                              </m:d>
                            </m:e>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2</m:t>
                              </m:r>
                            </m:sup>
                          </m:sSup>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306259" y="4871580"/>
                <a:ext cx="2038442" cy="588174"/>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235901" y="5862454"/>
                <a:ext cx="1907958" cy="58817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 </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d>
                            <m:dPr>
                              <m:begChr m:val="|"/>
                              <m:endChr m:val="|"/>
                              <m:ctrlPr>
                                <a:rPr kumimoji="0" lang="hr-HR"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is-I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e>
                          </m:d>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235901" y="5862454"/>
                <a:ext cx="1907958" cy="588174"/>
              </a:xfrm>
              <a:prstGeom prst="rect">
                <a:avLst/>
              </a:prstGeom>
              <a:blipFill rotWithShape="0">
                <a:blip r:embed="rId8"/>
                <a:stretch>
                  <a:fillRect/>
                </a:stretch>
              </a:blipFill>
            </p:spPr>
            <p:txBody>
              <a:bodyPr/>
              <a:lstStyle/>
              <a:p>
                <a:r>
                  <a:rPr lang="el-GR">
                    <a:noFill/>
                  </a:rPr>
                  <a:t> </a:t>
                </a:r>
              </a:p>
            </p:txBody>
          </p:sp>
        </mc:Fallback>
      </mc:AlternateContent>
      <p:sp>
        <p:nvSpPr>
          <p:cNvPr id="43" name="Ορθογώνιο 42"/>
          <p:cNvSpPr/>
          <p:nvPr/>
        </p:nvSpPr>
        <p:spPr>
          <a:xfrm>
            <a:off x="5777848" y="5521927"/>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Mean Absolute Error</a:t>
            </a:r>
          </a:p>
        </p:txBody>
      </p:sp>
    </p:spTree>
    <p:extLst>
      <p:ext uri="{BB962C8B-B14F-4D97-AF65-F5344CB8AC3E}">
        <p14:creationId xmlns:p14="http://schemas.microsoft.com/office/powerpoint/2010/main" val="4171999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a function without being explicitly programmed</a:t>
            </a:r>
          </a:p>
        </p:txBody>
      </p:sp>
      <p:sp>
        <p:nvSpPr>
          <p:cNvPr id="9" name="Rectangle 8"/>
          <p:cNvSpPr/>
          <p:nvPr/>
        </p:nvSpPr>
        <p:spPr>
          <a:xfrm>
            <a:off x="457200" y="5551268"/>
            <a:ext cx="8496300" cy="369332"/>
          </a:xfrm>
          <a:prstGeom prst="rect">
            <a:avLst/>
          </a:prstGeom>
        </p:spPr>
        <p:txBody>
          <a:bodyPr wrap="square">
            <a:spAutoFit/>
          </a:bodyPr>
          <a:lstStyle/>
          <a:p>
            <a:r>
              <a:rPr lang="en-US" dirty="0"/>
              <a:t>Methods that 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Machine Learning algorithm</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Learned model</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Prediction</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a:solidFill>
                    <a:schemeClr val="accent2"/>
                  </a:solidFill>
                </a:rPr>
                <a:t>Training</a:t>
              </a: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a:solidFill>
                    <a:schemeClr val="accent2"/>
                  </a:solidFill>
                </a:rPr>
                <a:t>Prediction</a:t>
              </a: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Review: Machine Learning</a:t>
            </a:r>
          </a:p>
        </p:txBody>
      </p:sp>
      <p:sp>
        <p:nvSpPr>
          <p:cNvPr id="2" name="Rectangle 1">
            <a:extLst>
              <a:ext uri="{FF2B5EF4-FFF2-40B4-BE49-F238E27FC236}">
                <a16:creationId xmlns:a16="http://schemas.microsoft.com/office/drawing/2014/main" id="{C8CBFE24-A321-E84D-9FDB-0BD652F3F43D}"/>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107245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EDA3-BAB4-4047-BB61-71F944B65401}"/>
              </a:ext>
            </a:extLst>
          </p:cNvPr>
          <p:cNvSpPr>
            <a:spLocks noGrp="1"/>
          </p:cNvSpPr>
          <p:nvPr>
            <p:ph type="title"/>
          </p:nvPr>
        </p:nvSpPr>
        <p:spPr/>
        <p:txBody>
          <a:bodyPr/>
          <a:lstStyle/>
          <a:p>
            <a:pPr algn="l"/>
            <a:r>
              <a:rPr lang="en-US" sz="3200" dirty="0"/>
              <a:t>Where we are</a:t>
            </a:r>
          </a:p>
        </p:txBody>
      </p:sp>
      <p:sp>
        <p:nvSpPr>
          <p:cNvPr id="3" name="Content Placeholder 2">
            <a:extLst>
              <a:ext uri="{FF2B5EF4-FFF2-40B4-BE49-F238E27FC236}">
                <a16:creationId xmlns:a16="http://schemas.microsoft.com/office/drawing/2014/main" id="{AE557CFC-87E5-6240-B584-A45E251C9CDC}"/>
              </a:ext>
            </a:extLst>
          </p:cNvPr>
          <p:cNvSpPr>
            <a:spLocks noGrp="1"/>
          </p:cNvSpPr>
          <p:nvPr>
            <p:ph idx="1"/>
          </p:nvPr>
        </p:nvSpPr>
        <p:spPr/>
        <p:txBody>
          <a:bodyPr/>
          <a:lstStyle/>
          <a:p>
            <a:pPr marL="413766" indent="-285750" eaLnBrk="0" fontAlgn="base" hangingPunct="0">
              <a:spcAft>
                <a:spcPct val="0"/>
              </a:spcAft>
              <a:buClrTx/>
              <a:buSzTx/>
              <a:buFont typeface="Arial" charset="0"/>
              <a:buChar char="–"/>
            </a:pPr>
            <a:r>
              <a:rPr lang="en-US" sz="2600" dirty="0">
                <a:solidFill>
                  <a:schemeClr val="bg1">
                    <a:lumMod val="50000"/>
                  </a:schemeClr>
                </a:solidFill>
                <a:latin typeface="Frutiger 55 Roman"/>
                <a:ea typeface="ＭＳ Ｐゴシック" charset="-128"/>
              </a:rPr>
              <a:t>Intro</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Example: Facial Recognition</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Convolutional Neural Networks</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Recurrent Neural Networks, Long-Short Term Memory Networks</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Programming with Neural Networks</a:t>
            </a:r>
          </a:p>
          <a:p>
            <a:endParaRPr lang="en-US" dirty="0"/>
          </a:p>
        </p:txBody>
      </p:sp>
    </p:spTree>
    <p:extLst>
      <p:ext uri="{BB962C8B-B14F-4D97-AF65-F5344CB8AC3E}">
        <p14:creationId xmlns:p14="http://schemas.microsoft.com/office/powerpoint/2010/main" val="652316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516" y="219559"/>
            <a:ext cx="8092834" cy="908175"/>
          </a:xfrm>
        </p:spPr>
        <p:txBody>
          <a:bodyPr>
            <a:normAutofit/>
          </a:bodyPr>
          <a:lstStyle/>
          <a:p>
            <a:r>
              <a:rPr lang="en-CA" sz="3300" dirty="0"/>
              <a:t>Understanding How Neural Networks See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7F3095-738A-4790-83C5-52C005F4D7A2}"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667" y="1278592"/>
            <a:ext cx="4983912" cy="4496190"/>
          </a:xfrm>
          <a:prstGeom prst="rect">
            <a:avLst/>
          </a:prstGeom>
        </p:spPr>
      </p:pic>
    </p:spTree>
    <p:extLst>
      <p:ext uri="{BB962C8B-B14F-4D97-AF65-F5344CB8AC3E}">
        <p14:creationId xmlns:p14="http://schemas.microsoft.com/office/powerpoint/2010/main" val="1241883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Example: Recognizing Faces</a:t>
            </a: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690689"/>
            <a:ext cx="4251482" cy="1158146"/>
          </a:xfrm>
        </p:spPr>
      </p:pic>
      <p:sp>
        <p:nvSpPr>
          <p:cNvPr id="4" name="Slide Number Placeholder 3"/>
          <p:cNvSpPr>
            <a:spLocks noGrp="1"/>
          </p:cNvSpPr>
          <p:nvPr>
            <p:ph type="sldNum" sz="quarter" idx="12"/>
          </p:nvPr>
        </p:nvSpPr>
        <p:spPr/>
        <p:txBody>
          <a:bodyPr/>
          <a:lstStyle/>
          <a:p>
            <a:fld id="{9E7F3095-738A-4790-83C5-52C005F4D7A2}" type="slidenum">
              <a:rPr lang="en-CA" smtClean="0"/>
              <a:t>22</a:t>
            </a:fld>
            <a:endParaRPr lang="en-CA"/>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055" y="1690689"/>
            <a:ext cx="2569335" cy="1158146"/>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4236" y="1690688"/>
            <a:ext cx="1322943" cy="1158147"/>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3985" y="2917823"/>
            <a:ext cx="2304288" cy="1213075"/>
          </a:xfrm>
          <a:prstGeom prst="rect">
            <a:avLst/>
          </a:prstGeom>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7376" y="4311293"/>
            <a:ext cx="2457643" cy="962052"/>
          </a:xfrm>
          <a:prstGeom prst="rect">
            <a:avLst/>
          </a:prstGeom>
        </p:spPr>
      </p:pic>
      <p:pic>
        <p:nvPicPr>
          <p:cNvPr id="12" name="Picture 1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8125" y="2917822"/>
            <a:ext cx="2361985" cy="1256576"/>
          </a:xfrm>
          <a:prstGeom prst="rect">
            <a:avLst/>
          </a:prstGeom>
        </p:spPr>
      </p:pic>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651" y="4265991"/>
            <a:ext cx="1481692" cy="993605"/>
          </a:xfrm>
          <a:prstGeom prst="rect">
            <a:avLst/>
          </a:prstGeom>
        </p:spPr>
      </p:pic>
      <p:pic>
        <p:nvPicPr>
          <p:cNvPr id="14" name="Picture 1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3705" y="4265991"/>
            <a:ext cx="1252727" cy="1008401"/>
          </a:xfrm>
          <a:prstGeom prst="rect">
            <a:avLst/>
          </a:prstGeom>
        </p:spPr>
      </p:pic>
      <p:pic>
        <p:nvPicPr>
          <p:cNvPr id="15" name="Picture 14"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49794" y="4274585"/>
            <a:ext cx="2843485" cy="998760"/>
          </a:xfrm>
          <a:prstGeom prst="rect">
            <a:avLst/>
          </a:prstGeom>
        </p:spPr>
      </p:pic>
      <p:pic>
        <p:nvPicPr>
          <p:cNvPr id="16" name="Picture 15"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8650" y="5279836"/>
            <a:ext cx="3679968" cy="1076515"/>
          </a:xfrm>
          <a:prstGeom prst="rect">
            <a:avLst/>
          </a:prstGeom>
        </p:spPr>
      </p:pic>
      <p:pic>
        <p:nvPicPr>
          <p:cNvPr id="17" name="Picture 16" descr="Screen Clippi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09203" y="5279836"/>
            <a:ext cx="1013190" cy="1075781"/>
          </a:xfrm>
          <a:prstGeom prst="rect">
            <a:avLst/>
          </a:prstGeom>
        </p:spPr>
      </p:pic>
      <p:pic>
        <p:nvPicPr>
          <p:cNvPr id="19" name="Picture 18" descr="Screen Clippi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66490" y="5259596"/>
            <a:ext cx="2818044" cy="1108331"/>
          </a:xfrm>
          <a:prstGeom prst="rect">
            <a:avLst/>
          </a:prstGeom>
        </p:spPr>
      </p:pic>
      <p:pic>
        <p:nvPicPr>
          <p:cNvPr id="23" name="Picture 22"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84534" y="5281510"/>
            <a:ext cx="702645" cy="1005620"/>
          </a:xfrm>
          <a:prstGeom prst="rect">
            <a:avLst/>
          </a:prstGeom>
        </p:spPr>
      </p:pic>
      <p:pic>
        <p:nvPicPr>
          <p:cNvPr id="24" name="Picture 23"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0749" y="2917822"/>
            <a:ext cx="1311799" cy="1203867"/>
          </a:xfrm>
          <a:prstGeom prst="rect">
            <a:avLst/>
          </a:prstGeom>
        </p:spPr>
      </p:pic>
      <p:pic>
        <p:nvPicPr>
          <p:cNvPr id="25" name="Picture 24" descr="Screen Clippi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35480" y="2944753"/>
            <a:ext cx="1173138" cy="1156693"/>
          </a:xfrm>
          <a:prstGeom prst="rect">
            <a:avLst/>
          </a:prstGeom>
        </p:spPr>
      </p:pic>
      <p:pic>
        <p:nvPicPr>
          <p:cNvPr id="26" name="Picture 25" descr="Screen Clippi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06158" y="2938063"/>
            <a:ext cx="933068" cy="1163383"/>
          </a:xfrm>
          <a:prstGeom prst="rect">
            <a:avLst/>
          </a:prstGeom>
        </p:spPr>
      </p:pic>
    </p:spTree>
    <p:extLst>
      <p:ext uri="{BB962C8B-B14F-4D97-AF65-F5344CB8AC3E}">
        <p14:creationId xmlns:p14="http://schemas.microsoft.com/office/powerpoint/2010/main" val="1656490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What a celebrity looks like to a computer</a:t>
            </a:r>
          </a:p>
        </p:txBody>
      </p:sp>
      <p:sp>
        <p:nvSpPr>
          <p:cNvPr id="4" name="Slide Number Placeholder 3"/>
          <p:cNvSpPr>
            <a:spLocks noGrp="1"/>
          </p:cNvSpPr>
          <p:nvPr>
            <p:ph type="sldNum" sz="quarter" idx="12"/>
          </p:nvPr>
        </p:nvSpPr>
        <p:spPr/>
        <p:txBody>
          <a:bodyPr/>
          <a:lstStyle/>
          <a:p>
            <a:fld id="{9E7F3095-738A-4790-83C5-52C005F4D7A2}" type="slidenum">
              <a:rPr lang="en-CA" smtClean="0"/>
              <a:t>23</a:t>
            </a:fld>
            <a:endParaRPr lang="en-CA"/>
          </a:p>
        </p:txBody>
      </p:sp>
      <p:pic>
        <p:nvPicPr>
          <p:cNvPr id="5" name="Content Placeholder 4"/>
          <p:cNvPicPr>
            <a:picLocks noGrp="1" noChangeAspect="1"/>
          </p:cNvPicPr>
          <p:nvPr>
            <p:ph idx="1"/>
          </p:nvPr>
        </p:nvPicPr>
        <p:blipFill>
          <a:blip r:embed="rId2">
            <a:lum/>
            <a:alphaModFix/>
          </a:blip>
          <a:srcRect/>
          <a:stretch>
            <a:fillRect/>
          </a:stretch>
        </p:blipFill>
        <p:spPr>
          <a:xfrm>
            <a:off x="628650" y="1970938"/>
            <a:ext cx="7886700" cy="4060711"/>
          </a:xfrm>
          <a:prstGeom prst="rect">
            <a:avLst/>
          </a:prstGeom>
          <a:noFill/>
          <a:ln>
            <a:noFill/>
          </a:ln>
        </p:spPr>
      </p:pic>
    </p:spTree>
    <p:extLst>
      <p:ext uri="{BB962C8B-B14F-4D97-AF65-F5344CB8AC3E}">
        <p14:creationId xmlns:p14="http://schemas.microsoft.com/office/powerpoint/2010/main" val="1942690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Face Recognition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307006" cy="4351338"/>
              </a:xfrm>
            </p:spPr>
            <p:txBody>
              <a:bodyPr>
                <a:normAutofit/>
              </a:bodyPr>
              <a:lstStyle/>
              <a:p>
                <a:r>
                  <a:rPr lang="en-CA" dirty="0"/>
                  <a:t>Training set:</a:t>
                </a:r>
              </a:p>
              <a:p>
                <a:pPr lvl="1"/>
                <a14:m>
                  <m:oMath xmlns:m="http://schemas.openxmlformats.org/officeDocument/2006/math">
                    <m:d>
                      <m:dPr>
                        <m:begChr m:val="{"/>
                        <m:endChr m:val="}"/>
                        <m:ctrlPr>
                          <a:rPr lang="en-CA" b="0" i="1" smtClean="0">
                            <a:latin typeface="Cambria Math" panose="02040503050406030204" pitchFamily="18" charset="0"/>
                          </a:rPr>
                        </m:ctrlPr>
                      </m:dPr>
                      <m:e>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r>
                              <a:rPr lang="en-CA" b="0" i="1"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e>
                        </m:d>
                        <m:r>
                          <a:rPr lang="en-CA" b="0" i="1" smtClean="0">
                            <a:latin typeface="Cambria Math" panose="02040503050406030204" pitchFamily="18" charset="0"/>
                          </a:rPr>
                          <m:t>,</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b="0" i="1" smtClean="0">
                                        <a:latin typeface="Cambria Math" panose="02040503050406030204" pitchFamily="18" charset="0"/>
                                      </a:rPr>
                                      <m:t>2</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b="0" i="1" smtClean="0">
                                        <a:latin typeface="Cambria Math" panose="02040503050406030204" pitchFamily="18" charset="0"/>
                                      </a:rPr>
                                      <m:t>2</m:t>
                                    </m:r>
                                  </m:e>
                                </m:d>
                              </m:sup>
                            </m:sSup>
                          </m:e>
                        </m:d>
                        <m:r>
                          <a:rPr lang="en-CA" b="0" i="1" smtClean="0">
                            <a:latin typeface="Cambria Math" panose="02040503050406030204" pitchFamily="18" charset="0"/>
                          </a:rPr>
                          <m:t>, …,</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b="0" i="1" smtClean="0">
                                        <a:latin typeface="Cambria Math" panose="02040503050406030204" pitchFamily="18" charset="0"/>
                                      </a:rPr>
                                      <m:t>𝑁</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b="0" i="1" smtClean="0">
                                        <a:latin typeface="Cambria Math" panose="02040503050406030204" pitchFamily="18" charset="0"/>
                                      </a:rPr>
                                      <m:t>𝑁</m:t>
                                    </m:r>
                                  </m:e>
                                </m:d>
                              </m:sup>
                            </m:sSup>
                          </m:e>
                        </m:d>
                      </m:e>
                    </m:d>
                  </m:oMath>
                </a14:m>
                <a:endParaRPr lang="en-CA" dirty="0"/>
              </a:p>
              <a:p>
                <a:pPr lvl="2"/>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is a k-dimensional vector consisting of the intensities of all the pixels in in the </a:t>
                </a:r>
                <a:r>
                  <a:rPr lang="en-CA" dirty="0" err="1"/>
                  <a:t>i-th</a:t>
                </a:r>
                <a:r>
                  <a:rPr lang="en-CA" dirty="0"/>
                  <a:t> photo (</a:t>
                </a:r>
                <a14:m>
                  <m:oMath xmlns:m="http://schemas.openxmlformats.org/officeDocument/2006/math">
                    <m:r>
                      <a:rPr lang="en-CA" b="0" i="1" smtClean="0">
                        <a:latin typeface="Cambria Math" panose="02040503050406030204" pitchFamily="18" charset="0"/>
                      </a:rPr>
                      <m:t>20×20</m:t>
                    </m:r>
                  </m:oMath>
                </a14:m>
                <a:r>
                  <a:rPr lang="en-CA" dirty="0"/>
                  <a:t> photo </a:t>
                </a:r>
                <a14:m>
                  <m:oMath xmlns:m="http://schemas.openxmlformats.org/officeDocument/2006/math">
                    <m:r>
                      <a:rPr lang="en-CA" b="0" i="1" smtClean="0">
                        <a:latin typeface="Cambria Math" panose="02040503050406030204" pitchFamily="18" charset="0"/>
                      </a:rPr>
                      <m:t>→</m:t>
                    </m:r>
                  </m:oMath>
                </a14:m>
                <a:r>
                  <a:rPr lang="en-CA" dirty="0"/>
                  <a:t> </a:t>
                </a:r>
                <a14:m>
                  <m:oMath xmlns:m="http://schemas.openxmlformats.org/officeDocument/2006/math">
                    <m:sSup>
                      <m:sSupPr>
                        <m:ctrlPr>
                          <a:rPr lang="en-CA" b="0" i="1" dirty="0" smtClean="0">
                            <a:latin typeface="Cambria Math" panose="02040503050406030204" pitchFamily="18" charset="0"/>
                          </a:rPr>
                        </m:ctrlPr>
                      </m:sSupPr>
                      <m:e>
                        <m:r>
                          <a:rPr lang="en-CA" b="0" i="1" dirty="0" smtClean="0">
                            <a:latin typeface="Cambria Math" panose="02040503050406030204" pitchFamily="18" charset="0"/>
                          </a:rPr>
                          <m:t>𝑥</m:t>
                        </m:r>
                      </m:e>
                      <m:sup>
                        <m:r>
                          <a:rPr lang="en-CA" b="0" i="1" dirty="0" smtClean="0">
                            <a:latin typeface="Cambria Math" panose="02040503050406030204" pitchFamily="18" charset="0"/>
                          </a:rPr>
                          <m:t>(</m:t>
                        </m:r>
                        <m:r>
                          <a:rPr lang="en-CA" b="0" i="1" dirty="0" smtClean="0">
                            <a:latin typeface="Cambria Math" panose="02040503050406030204" pitchFamily="18" charset="0"/>
                          </a:rPr>
                          <m:t>𝑖</m:t>
                        </m:r>
                        <m:r>
                          <a:rPr lang="en-CA" b="0" i="1" dirty="0" smtClean="0">
                            <a:latin typeface="Cambria Math" panose="02040503050406030204" pitchFamily="18" charset="0"/>
                          </a:rPr>
                          <m:t>)</m:t>
                        </m:r>
                      </m:sup>
                    </m:sSup>
                  </m:oMath>
                </a14:m>
                <a:r>
                  <a:rPr lang="en-CA" dirty="0"/>
                  <a:t> is 400-dimensional)</a:t>
                </a:r>
              </a:p>
              <a:p>
                <a:pPr lvl="2"/>
                <a:r>
                  <a:rPr lang="en-CA" dirty="0"/>
                  <a:t>All the photos need to be the same size</a:t>
                </a:r>
              </a:p>
              <a:p>
                <a:pPr lvl="2"/>
                <a:r>
                  <a:rPr lang="en-CA" dirty="0"/>
                  <a:t>Things will be easier if the photos are aligned</a:t>
                </a:r>
              </a:p>
              <a:p>
                <a:pPr lvl="2"/>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is the </a:t>
                </a:r>
                <a:r>
                  <a:rPr lang="en-CA" i="1" dirty="0"/>
                  <a:t>label</a:t>
                </a:r>
                <a:endParaRPr lang="en-CA" dirty="0"/>
              </a:p>
              <a:p>
                <a:r>
                  <a:rPr lang="en-CA" dirty="0"/>
                  <a:t>Test phase:</a:t>
                </a:r>
              </a:p>
              <a:p>
                <a:pPr lvl="1"/>
                <a:r>
                  <a:rPr lang="en-CA" dirty="0"/>
                  <a:t>We have an input vector </a:t>
                </a:r>
                <a14:m>
                  <m:oMath xmlns:m="http://schemas.openxmlformats.org/officeDocument/2006/math">
                    <m:r>
                      <a:rPr lang="en-CA" b="0" i="1" smtClean="0">
                        <a:latin typeface="Cambria Math" panose="02040503050406030204" pitchFamily="18" charset="0"/>
                      </a:rPr>
                      <m:t>𝑥</m:t>
                    </m:r>
                  </m:oMath>
                </a14:m>
                <a:r>
                  <a:rPr lang="en-CA" dirty="0"/>
                  <a:t>, and want to assign a label </a:t>
                </a:r>
                <a14:m>
                  <m:oMath xmlns:m="http://schemas.openxmlformats.org/officeDocument/2006/math">
                    <m:r>
                      <a:rPr lang="en-CA" b="0" i="1" smtClean="0">
                        <a:latin typeface="Cambria Math" panose="02040503050406030204" pitchFamily="18" charset="0"/>
                      </a:rPr>
                      <m:t>𝑦</m:t>
                    </m:r>
                  </m:oMath>
                </a14:m>
                <a:r>
                  <a:rPr lang="en-CA" dirty="0"/>
                  <a:t> to it</a:t>
                </a:r>
              </a:p>
              <a:p>
                <a:pPr lvl="2"/>
                <a:r>
                  <a:rPr lang="en-CA" dirty="0"/>
                  <a:t>Who appears in the photo?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307006" cy="4351338"/>
              </a:xfrm>
              <a:blipFill>
                <a:blip r:embed="rId2"/>
                <a:stretch>
                  <a:fillRect l="-1374" t="-2632" r="-6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24</a:t>
            </a:fld>
            <a:endParaRPr lang="en-CA"/>
          </a:p>
        </p:txBody>
      </p:sp>
    </p:spTree>
    <p:extLst>
      <p:ext uri="{BB962C8B-B14F-4D97-AF65-F5344CB8AC3E}">
        <p14:creationId xmlns:p14="http://schemas.microsoft.com/office/powerpoint/2010/main" val="69945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First Attempt: 1-Nearest Neighbor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28600" lvl="1">
                  <a:spcBef>
                    <a:spcPts val="1000"/>
                  </a:spcBef>
                </a:pPr>
                <a:r>
                  <a:rPr lang="en-CA" dirty="0"/>
                  <a:t>Training set: </a:t>
                </a:r>
                <a14:m>
                  <m:oMath xmlns:m="http://schemas.openxmlformats.org/officeDocument/2006/math">
                    <m:d>
                      <m:dPr>
                        <m:begChr m:val="{"/>
                        <m:endChr m:val="}"/>
                        <m:ctrlPr>
                          <a:rPr lang="en-CA" i="1">
                            <a:latin typeface="Cambria Math" panose="02040503050406030204" pitchFamily="18" charset="0"/>
                          </a:rPr>
                        </m:ctrlPr>
                      </m:dPr>
                      <m:e>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i="1">
                                        <a:latin typeface="Cambria Math" panose="02040503050406030204" pitchFamily="18" charset="0"/>
                                      </a:rPr>
                                      <m:t>1</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i="1">
                                        <a:latin typeface="Cambria Math" panose="02040503050406030204" pitchFamily="18" charset="0"/>
                                      </a:rPr>
                                      <m:t>1</m:t>
                                    </m:r>
                                  </m:e>
                                </m:d>
                              </m:sup>
                            </m:sSup>
                          </m:e>
                        </m:d>
                        <m:r>
                          <a:rPr lang="en-CA" i="1">
                            <a:latin typeface="Cambria Math" panose="02040503050406030204" pitchFamily="18" charset="0"/>
                          </a:rPr>
                          <m:t>,</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i="1">
                                        <a:latin typeface="Cambria Math" panose="02040503050406030204" pitchFamily="18" charset="0"/>
                                      </a:rPr>
                                      <m:t>2</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i="1">
                                        <a:latin typeface="Cambria Math" panose="02040503050406030204" pitchFamily="18" charset="0"/>
                                      </a:rPr>
                                      <m:t>2</m:t>
                                    </m:r>
                                  </m:e>
                                </m:d>
                              </m:sup>
                            </m:sSup>
                          </m:e>
                        </m:d>
                        <m:r>
                          <a:rPr lang="en-CA" i="1">
                            <a:latin typeface="Cambria Math" panose="02040503050406030204" pitchFamily="18" charset="0"/>
                          </a:rPr>
                          <m:t>, …,</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i="1">
                                        <a:latin typeface="Cambria Math" panose="02040503050406030204" pitchFamily="18" charset="0"/>
                                      </a:rPr>
                                      <m:t>𝑁</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i="1">
                                        <a:latin typeface="Cambria Math" panose="02040503050406030204" pitchFamily="18" charset="0"/>
                                      </a:rPr>
                                      <m:t>𝑁</m:t>
                                    </m:r>
                                  </m:e>
                                </m:d>
                              </m:sup>
                            </m:sSup>
                          </m:e>
                        </m:d>
                      </m:e>
                    </m:d>
                  </m:oMath>
                </a14:m>
                <a:endParaRPr lang="en-CA" dirty="0"/>
              </a:p>
              <a:p>
                <a:pPr marL="228600" lvl="1">
                  <a:spcBef>
                    <a:spcPts val="1000"/>
                  </a:spcBef>
                </a:pPr>
                <a:r>
                  <a:rPr lang="en-CA" dirty="0"/>
                  <a:t>Input: </a:t>
                </a:r>
                <a14:m>
                  <m:oMath xmlns:m="http://schemas.openxmlformats.org/officeDocument/2006/math">
                    <m:r>
                      <a:rPr lang="en-CA" b="0" i="1" smtClean="0">
                        <a:latin typeface="Cambria Math" panose="02040503050406030204" pitchFamily="18" charset="0"/>
                      </a:rPr>
                      <m:t>𝑥</m:t>
                    </m:r>
                  </m:oMath>
                </a14:m>
                <a:endParaRPr lang="en-CA" dirty="0"/>
              </a:p>
              <a:p>
                <a:pPr marL="228600" lvl="1">
                  <a:spcBef>
                    <a:spcPts val="1000"/>
                  </a:spcBef>
                </a:pPr>
                <a:endParaRPr lang="en-CA" dirty="0"/>
              </a:p>
              <a:p>
                <a:pPr marL="228600" lvl="1">
                  <a:spcBef>
                    <a:spcPts val="1000"/>
                  </a:spcBef>
                </a:pPr>
                <a:r>
                  <a:rPr lang="en-CA" dirty="0"/>
                  <a:t>1-Nearest Neighbor algorithm:</a:t>
                </a:r>
              </a:p>
              <a:p>
                <a:pPr marL="685800" lvl="2">
                  <a:spcBef>
                    <a:spcPts val="1000"/>
                  </a:spcBef>
                </a:pPr>
                <a:r>
                  <a:rPr lang="en-CA" dirty="0"/>
                  <a:t>Find the training photo/vector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that’s as close as possible to </a:t>
                </a:r>
                <a14:m>
                  <m:oMath xmlns:m="http://schemas.openxmlformats.org/officeDocument/2006/math">
                    <m:r>
                      <a:rPr lang="en-CA" b="0" i="1" smtClean="0">
                        <a:latin typeface="Cambria Math" panose="02040503050406030204" pitchFamily="18" charset="0"/>
                      </a:rPr>
                      <m:t>𝑥</m:t>
                    </m:r>
                  </m:oMath>
                </a14:m>
                <a:r>
                  <a:rPr lang="en-CA" dirty="0"/>
                  <a:t>, and output the label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120"/>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25</a:t>
            </a:fld>
            <a:endParaRPr lang="en-CA"/>
          </a:p>
        </p:txBody>
      </p:sp>
      <p:pic>
        <p:nvPicPr>
          <p:cNvPr id="5" name="Picture 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876" y="5014462"/>
            <a:ext cx="2161364" cy="807211"/>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712" y="5001740"/>
            <a:ext cx="1991265" cy="819933"/>
          </a:xfrm>
          <a:prstGeom prst="rect">
            <a:avLst/>
          </a:prstGeom>
        </p:spPr>
      </p:pic>
      <p:pic>
        <p:nvPicPr>
          <p:cNvPr id="7" name="Picture 6"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2213" y="4984944"/>
            <a:ext cx="1597143" cy="832000"/>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7950" y="5014462"/>
            <a:ext cx="1857053" cy="807211"/>
          </a:xfrm>
          <a:prstGeom prst="rect">
            <a:avLst/>
          </a:prstGeom>
        </p:spPr>
      </p:pic>
      <p:pic>
        <p:nvPicPr>
          <p:cNvPr id="11" name="Picture 10"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94205" y="4247236"/>
            <a:ext cx="929351" cy="619567"/>
          </a:xfrm>
          <a:prstGeom prst="rect">
            <a:avLst/>
          </a:prstGeom>
        </p:spPr>
      </p:pic>
      <p:sp>
        <p:nvSpPr>
          <p:cNvPr id="13" name="Up Arrow 12"/>
          <p:cNvSpPr/>
          <p:nvPr/>
        </p:nvSpPr>
        <p:spPr>
          <a:xfrm>
            <a:off x="4583836" y="5928458"/>
            <a:ext cx="402336" cy="284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p:cNvSpPr txBox="1"/>
              <p:nvPr/>
            </p:nvSpPr>
            <p:spPr>
              <a:xfrm>
                <a:off x="3518344" y="6241132"/>
                <a:ext cx="2700696" cy="646331"/>
              </a:xfrm>
              <a:prstGeom prst="rect">
                <a:avLst/>
              </a:prstGeom>
              <a:noFill/>
            </p:spPr>
            <p:txBody>
              <a:bodyPr wrap="square" rtlCol="0">
                <a:spAutoFit/>
              </a:bodyPr>
              <a:lstStyle/>
              <a:p>
                <a:r>
                  <a:rPr lang="en-CA" dirty="0"/>
                  <a:t>Closest training image to the input </a:t>
                </a:r>
                <a14:m>
                  <m:oMath xmlns:m="http://schemas.openxmlformats.org/officeDocument/2006/math">
                    <m:r>
                      <a:rPr lang="en-CA" i="1">
                        <a:latin typeface="Cambria Math" panose="02040503050406030204" pitchFamily="18" charset="0"/>
                      </a:rPr>
                      <m:t>𝑥</m:t>
                    </m:r>
                  </m:oMath>
                </a14:m>
                <a:r>
                  <a:rPr lang="en-CA" dirty="0"/>
                  <a:t>  </a:t>
                </a:r>
              </a:p>
            </p:txBody>
          </p:sp>
        </mc:Choice>
        <mc:Fallback xmlns="">
          <p:sp>
            <p:nvSpPr>
              <p:cNvPr id="14" name="TextBox 13"/>
              <p:cNvSpPr txBox="1">
                <a:spLocks noRot="1" noChangeAspect="1" noMove="1" noResize="1" noEditPoints="1" noAdjustHandles="1" noChangeArrowheads="1" noChangeShapeType="1" noTextEdit="1"/>
              </p:cNvSpPr>
              <p:nvPr/>
            </p:nvSpPr>
            <p:spPr>
              <a:xfrm>
                <a:off x="3518344" y="6241132"/>
                <a:ext cx="2700696" cy="646331"/>
              </a:xfrm>
              <a:prstGeom prst="rect">
                <a:avLst/>
              </a:prstGeom>
              <a:blipFill>
                <a:blip r:embed="rId8"/>
                <a:stretch>
                  <a:fillRect l="-1806" t="-5660" b="-14151"/>
                </a:stretch>
              </a:blipFill>
            </p:spPr>
            <p:txBody>
              <a:bodyPr/>
              <a:lstStyle/>
              <a:p>
                <a:r>
                  <a:rPr lang="en-CA">
                    <a:noFill/>
                  </a:rPr>
                  <a:t> </a:t>
                </a:r>
              </a:p>
            </p:txBody>
          </p:sp>
        </mc:Fallback>
      </mc:AlternateContent>
      <p:sp>
        <p:nvSpPr>
          <p:cNvPr id="15" name="TextBox 14"/>
          <p:cNvSpPr txBox="1"/>
          <p:nvPr/>
        </p:nvSpPr>
        <p:spPr>
          <a:xfrm>
            <a:off x="5060550" y="5885842"/>
            <a:ext cx="1562875" cy="369332"/>
          </a:xfrm>
          <a:prstGeom prst="rect">
            <a:avLst/>
          </a:prstGeom>
          <a:noFill/>
        </p:spPr>
        <p:txBody>
          <a:bodyPr wrap="square" rtlCol="0">
            <a:spAutoFit/>
          </a:bodyPr>
          <a:lstStyle/>
          <a:p>
            <a:r>
              <a:rPr lang="en-CA" dirty="0"/>
              <a:t>Output: Paul</a:t>
            </a:r>
          </a:p>
        </p:txBody>
      </p:sp>
    </p:spTree>
    <p:extLst>
      <p:ext uri="{BB962C8B-B14F-4D97-AF65-F5344CB8AC3E}">
        <p14:creationId xmlns:p14="http://schemas.microsoft.com/office/powerpoint/2010/main" val="1245463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How close are two images?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dirty="0"/>
                  <a:t>Images (represented as k-dimensional vectors)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(0)</m:t>
                        </m:r>
                      </m:sup>
                    </m:sSup>
                  </m:oMath>
                </a14:m>
                <a:r>
                  <a:rPr lang="en-CA" dirty="0"/>
                  <a:t> and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(1)</m:t>
                        </m:r>
                      </m:sup>
                    </m:sSup>
                  </m:oMath>
                </a14:m>
                <a:r>
                  <a:rPr lang="en-CA" dirty="0"/>
                  <a:t> are “close” if </a:t>
                </a:r>
                <a14:m>
                  <m:oMath xmlns:m="http://schemas.openxmlformats.org/officeDocument/2006/math">
                    <m:r>
                      <a:rPr lang="en-CA" b="0" i="0"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0</m:t>
                            </m:r>
                          </m:e>
                        </m:d>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r>
                      <a:rPr lang="en-CA" b="0" i="1" smtClean="0">
                        <a:latin typeface="Cambria Math" panose="02040503050406030204" pitchFamily="18" charset="0"/>
                      </a:rPr>
                      <m:t>|</m:t>
                    </m:r>
                  </m:oMath>
                </a14:m>
                <a:r>
                  <a:rPr lang="en-CA" dirty="0"/>
                  <a:t> is large </a:t>
                </a:r>
                <a:br>
                  <a:rPr lang="en-CA" dirty="0"/>
                </a:br>
                <a:endParaRPr lang="en-CA" dirty="0"/>
              </a:p>
              <a:p>
                <a:pPr marL="0" indent="0">
                  <a:buNone/>
                </a:pPr>
                <a:r>
                  <a:rPr lang="en-CA" sz="1400" dirty="0"/>
                  <a:t>(recall </a:t>
                </a:r>
                <a14:m>
                  <m:oMath xmlns:m="http://schemas.openxmlformats.org/officeDocument/2006/math">
                    <m:sSup>
                      <m:sSupPr>
                        <m:ctrlPr>
                          <a:rPr lang="en-CA" sz="1400" b="0" i="1" smtClean="0">
                            <a:latin typeface="Cambria Math" panose="02040503050406030204" pitchFamily="18" charset="0"/>
                          </a:rPr>
                        </m:ctrlPr>
                      </m:sSupPr>
                      <m:e>
                        <m:r>
                          <a:rPr lang="en-CA" sz="1400" b="0" i="1" smtClean="0">
                            <a:latin typeface="Cambria Math" panose="02040503050406030204" pitchFamily="18" charset="0"/>
                          </a:rPr>
                          <m:t>𝑥</m:t>
                        </m:r>
                      </m:e>
                      <m:sup>
                        <m:r>
                          <a:rPr lang="en-CA" sz="1400" b="0" i="1" smtClean="0">
                            <a:latin typeface="Cambria Math" panose="02040503050406030204" pitchFamily="18" charset="0"/>
                          </a:rPr>
                          <m:t>(0)</m:t>
                        </m:r>
                      </m:sup>
                    </m:sSup>
                    <m:r>
                      <a:rPr lang="en-CA" sz="1400" b="0" i="1" smtClean="0">
                        <a:latin typeface="Cambria Math" panose="02040503050406030204" pitchFamily="18" charset="0"/>
                      </a:rPr>
                      <m:t>⋅</m:t>
                    </m:r>
                    <m:sSup>
                      <m:sSupPr>
                        <m:ctrlPr>
                          <a:rPr lang="en-CA" sz="1400" b="0" i="1" smtClean="0">
                            <a:latin typeface="Cambria Math" panose="02040503050406030204" pitchFamily="18" charset="0"/>
                          </a:rPr>
                        </m:ctrlPr>
                      </m:sSupPr>
                      <m:e>
                        <m:r>
                          <a:rPr lang="en-CA" sz="1400" b="0" i="1" smtClean="0">
                            <a:latin typeface="Cambria Math" panose="02040503050406030204" pitchFamily="18" charset="0"/>
                          </a:rPr>
                          <m:t>𝑥</m:t>
                        </m:r>
                      </m:e>
                      <m:sup>
                        <m:d>
                          <m:dPr>
                            <m:ctrlPr>
                              <a:rPr lang="en-CA" sz="1400" b="0" i="1" smtClean="0">
                                <a:latin typeface="Cambria Math" panose="02040503050406030204" pitchFamily="18" charset="0"/>
                              </a:rPr>
                            </m:ctrlPr>
                          </m:dPr>
                          <m:e>
                            <m:r>
                              <a:rPr lang="en-CA" sz="1400" b="0" i="1" smtClean="0">
                                <a:latin typeface="Cambria Math" panose="02040503050406030204" pitchFamily="18" charset="0"/>
                              </a:rPr>
                              <m:t>1</m:t>
                            </m:r>
                          </m:e>
                        </m:d>
                      </m:sup>
                    </m:sSup>
                    <m:r>
                      <a:rPr lang="en-CA" sz="1400" b="0" i="1" smtClean="0">
                        <a:latin typeface="Cambria Math" panose="02040503050406030204" pitchFamily="18" charset="0"/>
                      </a:rPr>
                      <m:t>=</m:t>
                    </m:r>
                    <m:nary>
                      <m:naryPr>
                        <m:chr m:val="∑"/>
                        <m:supHide m:val="on"/>
                        <m:ctrlPr>
                          <a:rPr lang="en-CA" sz="1400" b="0" i="1" smtClean="0">
                            <a:latin typeface="Cambria Math" panose="02040503050406030204" pitchFamily="18" charset="0"/>
                          </a:rPr>
                        </m:ctrlPr>
                      </m:naryPr>
                      <m:sub>
                        <m:r>
                          <m:rPr>
                            <m:brk m:alnAt="7"/>
                          </m:rPr>
                          <a:rPr lang="en-CA" sz="1400" b="0" i="1" smtClean="0">
                            <a:latin typeface="Cambria Math" panose="02040503050406030204" pitchFamily="18" charset="0"/>
                          </a:rPr>
                          <m:t>𝑖</m:t>
                        </m:r>
                      </m:sub>
                      <m:sup/>
                      <m:e>
                        <m:sSubSup>
                          <m:sSubSupPr>
                            <m:ctrlPr>
                              <a:rPr lang="en-CA" sz="1400" b="0" i="1" smtClean="0">
                                <a:latin typeface="Cambria Math" panose="02040503050406030204" pitchFamily="18" charset="0"/>
                              </a:rPr>
                            </m:ctrlPr>
                          </m:sSubSupPr>
                          <m:e>
                            <m:r>
                              <a:rPr lang="en-CA" sz="1400" b="0" i="1" smtClean="0">
                                <a:latin typeface="Cambria Math" panose="02040503050406030204" pitchFamily="18" charset="0"/>
                              </a:rPr>
                              <m:t>𝑥</m:t>
                            </m:r>
                          </m:e>
                          <m:sub>
                            <m:r>
                              <a:rPr lang="en-CA" sz="1400" b="0" i="1" smtClean="0">
                                <a:latin typeface="Cambria Math" panose="02040503050406030204" pitchFamily="18" charset="0"/>
                              </a:rPr>
                              <m:t>𝑖</m:t>
                            </m:r>
                          </m:sub>
                          <m:sup>
                            <m:d>
                              <m:dPr>
                                <m:ctrlPr>
                                  <a:rPr lang="en-CA" sz="1400" b="0" i="1" smtClean="0">
                                    <a:latin typeface="Cambria Math" panose="02040503050406030204" pitchFamily="18" charset="0"/>
                                  </a:rPr>
                                </m:ctrlPr>
                              </m:dPr>
                              <m:e>
                                <m:r>
                                  <a:rPr lang="en-CA" sz="1400" b="0" i="1" smtClean="0">
                                    <a:latin typeface="Cambria Math" panose="02040503050406030204" pitchFamily="18" charset="0"/>
                                  </a:rPr>
                                  <m:t>0</m:t>
                                </m:r>
                              </m:e>
                            </m:d>
                          </m:sup>
                        </m:sSubSup>
                        <m:sSubSup>
                          <m:sSubSupPr>
                            <m:ctrlPr>
                              <a:rPr lang="en-CA" sz="1400" b="0" i="1" smtClean="0">
                                <a:latin typeface="Cambria Math" panose="02040503050406030204" pitchFamily="18" charset="0"/>
                              </a:rPr>
                            </m:ctrlPr>
                          </m:sSubSupPr>
                          <m:e>
                            <m:r>
                              <a:rPr lang="en-CA" sz="1400" b="0" i="1" smtClean="0">
                                <a:latin typeface="Cambria Math" panose="02040503050406030204" pitchFamily="18" charset="0"/>
                              </a:rPr>
                              <m:t>𝑥</m:t>
                            </m:r>
                          </m:e>
                          <m:sub>
                            <m:r>
                              <a:rPr lang="en-CA" sz="1400" b="0" i="1" smtClean="0">
                                <a:latin typeface="Cambria Math" panose="02040503050406030204" pitchFamily="18" charset="0"/>
                              </a:rPr>
                              <m:t>𝑖</m:t>
                            </m:r>
                          </m:sub>
                          <m:sup>
                            <m:d>
                              <m:dPr>
                                <m:ctrlPr>
                                  <a:rPr lang="en-CA" sz="1400" b="0" i="1" smtClean="0">
                                    <a:latin typeface="Cambria Math" panose="02040503050406030204" pitchFamily="18" charset="0"/>
                                  </a:rPr>
                                </m:ctrlPr>
                              </m:dPr>
                              <m:e>
                                <m:r>
                                  <a:rPr lang="en-CA" sz="1400" b="0" i="1" smtClean="0">
                                    <a:latin typeface="Cambria Math" panose="02040503050406030204" pitchFamily="18" charset="0"/>
                                  </a:rPr>
                                  <m:t>1</m:t>
                                </m:r>
                              </m:e>
                            </m:d>
                          </m:sup>
                        </m:sSubSup>
                      </m:e>
                    </m:nary>
                  </m:oMath>
                </a14:m>
                <a:r>
                  <a:rPr lang="en-CA" sz="1400" dirty="0"/>
                  <a:t>)</a:t>
                </a:r>
              </a:p>
              <a:p>
                <a:endParaRPr lang="en-CA" sz="1400" dirty="0"/>
              </a:p>
              <a:p>
                <a:pPr lvl="1"/>
                <a:r>
                  <a:rPr lang="en-CA" dirty="0"/>
                  <a:t>Assuming </a:t>
                </a:r>
                <a14:m>
                  <m:oMath xmlns:m="http://schemas.openxmlformats.org/officeDocument/2006/math">
                    <m:d>
                      <m:dPr>
                        <m:begChr m:val="|"/>
                        <m:endChr m:val="|"/>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0</m:t>
                                </m:r>
                              </m:e>
                            </m:d>
                          </m:sup>
                        </m:sSup>
                      </m:e>
                    </m:d>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e>
                    </m:d>
                    <m:r>
                      <a:rPr lang="en-CA" b="0" i="1" smtClean="0">
                        <a:latin typeface="Cambria Math" panose="02040503050406030204" pitchFamily="18" charset="0"/>
                      </a:rPr>
                      <m:t>=1</m:t>
                    </m:r>
                  </m:oMath>
                </a14:m>
                <a:endParaRPr lang="en-CA" dirty="0"/>
              </a:p>
              <a:p>
                <a:pPr lvl="1"/>
                <a14:m>
                  <m:oMath xmlns:m="http://schemas.openxmlformats.org/officeDocument/2006/math">
                    <m:f>
                      <m:fPr>
                        <m:ctrlPr>
                          <a:rPr lang="en-CA" sz="2200" i="1" smtClean="0">
                            <a:latin typeface="Cambria Math" panose="02040503050406030204" pitchFamily="18" charset="0"/>
                          </a:rPr>
                        </m:ctrlPr>
                      </m:fPr>
                      <m:num>
                        <m:sSup>
                          <m:sSupPr>
                            <m:ctrlPr>
                              <a:rPr lang="en-CA" sz="2200" b="0" i="1" smtClean="0">
                                <a:latin typeface="Cambria Math" panose="02040503050406030204" pitchFamily="18" charset="0"/>
                              </a:rPr>
                            </m:ctrlPr>
                          </m:sSupPr>
                          <m:e>
                            <m:r>
                              <a:rPr lang="en-CA" sz="2200" b="0" i="1" smtClean="0">
                                <a:latin typeface="Cambria Math" panose="02040503050406030204" pitchFamily="18" charset="0"/>
                              </a:rPr>
                              <m:t>𝑥</m:t>
                            </m:r>
                          </m:e>
                          <m:sup>
                            <m:r>
                              <a:rPr lang="en-CA" sz="2200" b="0" i="1" smtClean="0">
                                <a:latin typeface="Cambria Math" panose="02040503050406030204" pitchFamily="18" charset="0"/>
                              </a:rPr>
                              <m:t>(0)</m:t>
                            </m:r>
                          </m:sup>
                        </m:sSup>
                        <m:r>
                          <a:rPr lang="en-CA" sz="2200" b="0" i="1" smtClean="0">
                            <a:latin typeface="Cambria Math" panose="02040503050406030204" pitchFamily="18" charset="0"/>
                          </a:rPr>
                          <m:t>⋅</m:t>
                        </m:r>
                        <m:sSup>
                          <m:sSupPr>
                            <m:ctrlPr>
                              <a:rPr lang="en-CA" sz="2200" b="0" i="1" smtClean="0">
                                <a:latin typeface="Cambria Math" panose="02040503050406030204" pitchFamily="18" charset="0"/>
                              </a:rPr>
                            </m:ctrlPr>
                          </m:sSupPr>
                          <m:e>
                            <m:r>
                              <a:rPr lang="en-CA" sz="2200" b="0" i="1" smtClean="0">
                                <a:latin typeface="Cambria Math" panose="02040503050406030204" pitchFamily="18" charset="0"/>
                              </a:rPr>
                              <m:t>𝑥</m:t>
                            </m:r>
                          </m:e>
                          <m:sup>
                            <m:r>
                              <a:rPr lang="en-CA" sz="2200" b="0" i="1" smtClean="0">
                                <a:latin typeface="Cambria Math" panose="02040503050406030204" pitchFamily="18" charset="0"/>
                              </a:rPr>
                              <m:t>(1)</m:t>
                            </m:r>
                          </m:sup>
                        </m:sSup>
                      </m:num>
                      <m:den>
                        <m:d>
                          <m:dPr>
                            <m:begChr m:val="|"/>
                            <m:endChr m:val="|"/>
                            <m:ctrlPr>
                              <a:rPr lang="en-CA" sz="2200" b="0" i="1" smtClean="0">
                                <a:latin typeface="Cambria Math" panose="02040503050406030204" pitchFamily="18" charset="0"/>
                              </a:rPr>
                            </m:ctrlPr>
                          </m:dPr>
                          <m:e>
                            <m:sSup>
                              <m:sSupPr>
                                <m:ctrlPr>
                                  <a:rPr lang="en-CA" sz="2200" b="0" i="1" smtClean="0">
                                    <a:latin typeface="Cambria Math" panose="02040503050406030204" pitchFamily="18" charset="0"/>
                                  </a:rPr>
                                </m:ctrlPr>
                              </m:sSupPr>
                              <m:e>
                                <m:r>
                                  <a:rPr lang="en-CA" sz="2200" b="0" i="1" smtClean="0">
                                    <a:latin typeface="Cambria Math" panose="02040503050406030204" pitchFamily="18" charset="0"/>
                                  </a:rPr>
                                  <m:t>𝑥</m:t>
                                </m:r>
                              </m:e>
                              <m:sup>
                                <m:d>
                                  <m:dPr>
                                    <m:ctrlPr>
                                      <a:rPr lang="en-CA" sz="2200" b="0" i="1" smtClean="0">
                                        <a:latin typeface="Cambria Math" panose="02040503050406030204" pitchFamily="18" charset="0"/>
                                      </a:rPr>
                                    </m:ctrlPr>
                                  </m:dPr>
                                  <m:e>
                                    <m:r>
                                      <a:rPr lang="en-CA" sz="2200" b="0" i="1" smtClean="0">
                                        <a:latin typeface="Cambria Math" panose="02040503050406030204" pitchFamily="18" charset="0"/>
                                      </a:rPr>
                                      <m:t>0</m:t>
                                    </m:r>
                                  </m:e>
                                </m:d>
                              </m:sup>
                            </m:sSup>
                          </m:e>
                        </m:d>
                        <m:d>
                          <m:dPr>
                            <m:begChr m:val="|"/>
                            <m:endChr m:val="|"/>
                            <m:ctrlPr>
                              <a:rPr lang="en-CA" sz="2200" i="1">
                                <a:latin typeface="Cambria Math" panose="02040503050406030204" pitchFamily="18" charset="0"/>
                              </a:rPr>
                            </m:ctrlPr>
                          </m:dPr>
                          <m:e>
                            <m:sSup>
                              <m:sSupPr>
                                <m:ctrlPr>
                                  <a:rPr lang="en-CA" sz="2200" i="1">
                                    <a:latin typeface="Cambria Math" panose="02040503050406030204" pitchFamily="18" charset="0"/>
                                  </a:rPr>
                                </m:ctrlPr>
                              </m:sSupPr>
                              <m:e>
                                <m:r>
                                  <a:rPr lang="en-CA" sz="2200" i="1">
                                    <a:latin typeface="Cambria Math" panose="02040503050406030204" pitchFamily="18" charset="0"/>
                                  </a:rPr>
                                  <m:t>𝑥</m:t>
                                </m:r>
                              </m:e>
                              <m:sup>
                                <m:d>
                                  <m:dPr>
                                    <m:ctrlPr>
                                      <a:rPr lang="en-CA" sz="2200" i="1">
                                        <a:latin typeface="Cambria Math" panose="02040503050406030204" pitchFamily="18" charset="0"/>
                                      </a:rPr>
                                    </m:ctrlPr>
                                  </m:dPr>
                                  <m:e>
                                    <m:r>
                                      <a:rPr lang="en-CA" sz="2200" b="0" i="1" smtClean="0">
                                        <a:latin typeface="Cambria Math" panose="02040503050406030204" pitchFamily="18" charset="0"/>
                                      </a:rPr>
                                      <m:t>1</m:t>
                                    </m:r>
                                  </m:e>
                                </m:d>
                              </m:sup>
                            </m:sSup>
                          </m:e>
                        </m:d>
                      </m:den>
                    </m:f>
                  </m:oMath>
                </a14:m>
                <a:r>
                  <a:rPr lang="en-CA" sz="2200" dirty="0"/>
                  <a:t> is the cosine of the angle between </a:t>
                </a:r>
                <a14:m>
                  <m:oMath xmlns:m="http://schemas.openxmlformats.org/officeDocument/2006/math">
                    <m:sSup>
                      <m:sSupPr>
                        <m:ctrlPr>
                          <a:rPr lang="en-CA" sz="2200" b="0" i="1" smtClean="0">
                            <a:latin typeface="Cambria Math" panose="02040503050406030204" pitchFamily="18" charset="0"/>
                          </a:rPr>
                        </m:ctrlPr>
                      </m:sSupPr>
                      <m:e>
                        <m:r>
                          <a:rPr lang="en-CA" sz="2200" b="0" i="1" smtClean="0">
                            <a:latin typeface="Cambria Math" panose="02040503050406030204" pitchFamily="18" charset="0"/>
                          </a:rPr>
                          <m:t>𝑥</m:t>
                        </m:r>
                      </m:e>
                      <m:sup>
                        <m:r>
                          <a:rPr lang="en-CA" sz="2200" b="0" i="1" smtClean="0">
                            <a:latin typeface="Cambria Math" panose="02040503050406030204" pitchFamily="18" charset="0"/>
                          </a:rPr>
                          <m:t>(0)</m:t>
                        </m:r>
                      </m:sup>
                    </m:sSup>
                  </m:oMath>
                </a14:m>
                <a:r>
                  <a:rPr lang="en-CA" sz="2200" dirty="0"/>
                  <a:t> and </a:t>
                </a:r>
                <a14:m>
                  <m:oMath xmlns:m="http://schemas.openxmlformats.org/officeDocument/2006/math">
                    <m:sSup>
                      <m:sSupPr>
                        <m:ctrlPr>
                          <a:rPr lang="en-CA" sz="2200" b="0" i="1" smtClean="0">
                            <a:latin typeface="Cambria Math" panose="02040503050406030204" pitchFamily="18" charset="0"/>
                          </a:rPr>
                        </m:ctrlPr>
                      </m:sSupPr>
                      <m:e>
                        <m:r>
                          <a:rPr lang="en-CA" sz="2200" b="0" i="1" smtClean="0">
                            <a:latin typeface="Cambria Math" panose="02040503050406030204" pitchFamily="18" charset="0"/>
                          </a:rPr>
                          <m:t>𝑥</m:t>
                        </m:r>
                      </m:e>
                      <m:sup>
                        <m:r>
                          <a:rPr lang="en-CA" sz="2200" b="0" i="1" smtClean="0">
                            <a:latin typeface="Cambria Math" panose="02040503050406030204" pitchFamily="18" charset="0"/>
                          </a:rPr>
                          <m:t>(1)</m:t>
                        </m:r>
                      </m:sup>
                    </m:sSup>
                  </m:oMath>
                </a14:m>
                <a:endParaRPr lang="en-CA" sz="2400" dirty="0"/>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391" t="-18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26</a:t>
            </a:fld>
            <a:endParaRPr lang="en-CA"/>
          </a:p>
        </p:txBody>
      </p:sp>
      <p:sp>
        <p:nvSpPr>
          <p:cNvPr id="5" name="Rounded Rectangle 4"/>
          <p:cNvSpPr/>
          <p:nvPr/>
        </p:nvSpPr>
        <p:spPr>
          <a:xfrm>
            <a:off x="1404257" y="5562600"/>
            <a:ext cx="5268686" cy="614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some other ways of </a:t>
            </a:r>
            <a:r>
              <a:rPr lang="en-US"/>
              <a:t>comparing vectors?</a:t>
            </a:r>
          </a:p>
        </p:txBody>
      </p:sp>
    </p:spTree>
    <p:extLst>
      <p:ext uri="{BB962C8B-B14F-4D97-AF65-F5344CB8AC3E}">
        <p14:creationId xmlns:p14="http://schemas.microsoft.com/office/powerpoint/2010/main" val="195797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What do we need to make this 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8367" y="1847851"/>
                <a:ext cx="8047265" cy="4351338"/>
              </a:xfrm>
            </p:spPr>
            <p:txBody>
              <a:bodyPr/>
              <a:lstStyle/>
              <a:p>
                <a:r>
                  <a:rPr lang="en-CA" dirty="0"/>
                  <a:t>What assumptions about the image data must hold?</a:t>
                </a:r>
              </a:p>
              <a:p>
                <a:pPr lvl="1"/>
                <a:r>
                  <a:rPr lang="en-CA" dirty="0"/>
                  <a:t>All images must be of the same size</a:t>
                </a:r>
              </a:p>
              <a:p>
                <a:pPr lvl="2"/>
                <a:r>
                  <a:rPr lang="en-CA" dirty="0"/>
                  <a:t>If they aren’t, scale/crop them – this can be tricky</a:t>
                </a:r>
              </a:p>
              <a:p>
                <a:pPr lvl="1"/>
                <a:r>
                  <a:rPr lang="en-CA" dirty="0"/>
                  <a:t>It must be the case that if two </a:t>
                </a:r>
                <a:r>
                  <a:rPr lang="en-CA" dirty="0" err="1"/>
                  <a:t>datapoints</a:t>
                </a:r>
                <a:r>
                  <a:rPr lang="en-CA" dirty="0"/>
                  <a:t> (images)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(0)</m:t>
                        </m:r>
                      </m:sup>
                    </m:sSup>
                  </m:oMath>
                </a14:m>
                <a:r>
                  <a:rPr lang="en-CA" dirty="0"/>
                  <a:t> and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(1)</m:t>
                        </m:r>
                      </m:sup>
                    </m:sSup>
                  </m:oMath>
                </a14:m>
                <a:r>
                  <a:rPr lang="en-CA" dirty="0"/>
                  <a:t> are similar in content, </a:t>
                </a:r>
                <a14:m>
                  <m:oMath xmlns:m="http://schemas.openxmlformats.org/officeDocument/2006/math">
                    <m:r>
                      <a:rPr lang="en-CA">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i="1">
                                <a:latin typeface="Cambria Math" panose="02040503050406030204" pitchFamily="18" charset="0"/>
                              </a:rPr>
                              <m:t>0</m:t>
                            </m:r>
                          </m:e>
                        </m:d>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i="1">
                                <a:latin typeface="Cambria Math" panose="02040503050406030204" pitchFamily="18" charset="0"/>
                              </a:rPr>
                              <m:t>1</m:t>
                            </m:r>
                          </m:e>
                        </m:d>
                      </m:sup>
                    </m:sSup>
                    <m:r>
                      <a:rPr lang="en-CA" i="1">
                        <a:latin typeface="Cambria Math" panose="02040503050406030204" pitchFamily="18" charset="0"/>
                      </a:rPr>
                      <m:t>|</m:t>
                    </m:r>
                  </m:oMath>
                </a14:m>
                <a:r>
                  <a:rPr lang="en-CA" dirty="0"/>
                  <a:t> is large</a:t>
                </a:r>
              </a:p>
              <a:p>
                <a:pPr lvl="1"/>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8367" y="1847851"/>
                <a:ext cx="8047265" cy="4351338"/>
              </a:xfrm>
              <a:blipFill rotWithShape="0">
                <a:blip r:embed="rId2"/>
                <a:stretch>
                  <a:fillRect l="-1364" t="-2241" r="-4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27</a:t>
            </a:fld>
            <a:endParaRPr lang="en-CA"/>
          </a:p>
        </p:txBody>
      </p:sp>
      <p:sp>
        <p:nvSpPr>
          <p:cNvPr id="5" name="Rounded Rectangle 4"/>
          <p:cNvSpPr/>
          <p:nvPr/>
        </p:nvSpPr>
        <p:spPr>
          <a:xfrm>
            <a:off x="1796143" y="4147457"/>
            <a:ext cx="3494314" cy="555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might this not be the case?</a:t>
            </a:r>
          </a:p>
        </p:txBody>
      </p:sp>
      <p:sp>
        <p:nvSpPr>
          <p:cNvPr id="6" name="Rectangle 5"/>
          <p:cNvSpPr/>
          <p:nvPr/>
        </p:nvSpPr>
        <p:spPr>
          <a:xfrm>
            <a:off x="947056" y="5146976"/>
            <a:ext cx="6858001" cy="646331"/>
          </a:xfrm>
          <a:prstGeom prst="rect">
            <a:avLst/>
          </a:prstGeom>
        </p:spPr>
        <p:txBody>
          <a:bodyPr wrap="square">
            <a:spAutoFit/>
          </a:bodyPr>
          <a:lstStyle/>
          <a:p>
            <a:pPr lvl="1"/>
            <a:r>
              <a:rPr lang="en-CA" dirty="0"/>
              <a:t>The images need to </a:t>
            </a:r>
            <a:r>
              <a:rPr lang="en-CA"/>
              <a:t>be co-registered </a:t>
            </a:r>
            <a:r>
              <a:rPr lang="en-CA" dirty="0"/>
              <a:t>(i.e., eyes, mouth, nose, etc. are all always found in the same coordinates, no matter the image)</a:t>
            </a:r>
          </a:p>
        </p:txBody>
      </p:sp>
    </p:spTree>
    <p:extLst>
      <p:ext uri="{BB962C8B-B14F-4D97-AF65-F5344CB8AC3E}">
        <p14:creationId xmlns:p14="http://schemas.microsoft.com/office/powerpoint/2010/main" val="92426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Concrete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a:t>Training set: 6 actors, with 100 </a:t>
                </a:r>
                <a14:m>
                  <m:oMath xmlns:m="http://schemas.openxmlformats.org/officeDocument/2006/math">
                    <m:r>
                      <a:rPr lang="en-CA" b="0" i="1" smtClean="0">
                        <a:latin typeface="Cambria Math" panose="02040503050406030204" pitchFamily="18" charset="0"/>
                      </a:rPr>
                      <m:t>64×64 </m:t>
                    </m:r>
                  </m:oMath>
                </a14:m>
                <a:r>
                  <a:rPr lang="en-CA" dirty="0"/>
                  <a:t>photos of faces for each</a:t>
                </a:r>
              </a:p>
              <a:p>
                <a:r>
                  <a:rPr lang="en-CA" dirty="0"/>
                  <a:t>Test set: photos of faces of the same 6 actors</a:t>
                </a:r>
              </a:p>
              <a:p>
                <a:r>
                  <a:rPr lang="en-CA" dirty="0"/>
                  <a:t>Want to classify each face as one of </a:t>
                </a:r>
                <a:r>
                  <a:rPr lang="en-US" dirty="0"/>
                  <a:t>'Fran Drescher', 'America </a:t>
                </a:r>
                <a:r>
                  <a:rPr lang="en-US" dirty="0" err="1"/>
                  <a:t>Ferrera</a:t>
                </a:r>
                <a:r>
                  <a:rPr lang="en-US" dirty="0"/>
                  <a:t>’, etc.</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47" t="-2632" r="-209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28</a:t>
            </a:fld>
            <a:endParaRPr lang="en-CA"/>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56" y="4712915"/>
            <a:ext cx="2019475" cy="1249788"/>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908" y="4733059"/>
            <a:ext cx="1150720" cy="1173582"/>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9625" y="4673721"/>
            <a:ext cx="1143099" cy="1265030"/>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704" y="4705831"/>
            <a:ext cx="1158340" cy="1249788"/>
          </a:xfrm>
          <a:prstGeom prst="rect">
            <a:avLst/>
          </a:prstGeom>
        </p:spPr>
      </p:pic>
      <p:pic>
        <p:nvPicPr>
          <p:cNvPr id="11" name="Picture 10"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8408" y="4673721"/>
            <a:ext cx="1165961" cy="1257409"/>
          </a:xfrm>
          <a:prstGeom prst="rect">
            <a:avLst/>
          </a:prstGeom>
        </p:spPr>
      </p:pic>
      <p:pic>
        <p:nvPicPr>
          <p:cNvPr id="12" name="Picture 11"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1285" y="4649232"/>
            <a:ext cx="1532466" cy="1257409"/>
          </a:xfrm>
          <a:prstGeom prst="rect">
            <a:avLst/>
          </a:prstGeom>
        </p:spPr>
      </p:pic>
    </p:spTree>
    <p:extLst>
      <p:ext uri="{BB962C8B-B14F-4D97-AF65-F5344CB8AC3E}">
        <p14:creationId xmlns:p14="http://schemas.microsoft.com/office/powerpoint/2010/main" val="2178404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56DE1-75EC-FF4A-ABF4-37AA91DC95DE}"/>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953B290F-106D-9041-ACAC-BCC1EF996C1C}"/>
              </a:ext>
            </a:extLst>
          </p:cNvPr>
          <p:cNvSpPr>
            <a:spLocks noGrp="1"/>
          </p:cNvSpPr>
          <p:nvPr>
            <p:ph idx="1"/>
          </p:nvPr>
        </p:nvSpPr>
        <p:spPr/>
        <p:txBody>
          <a:bodyPr/>
          <a:lstStyle/>
          <a:p>
            <a:r>
              <a:rPr lang="en-US" dirty="0"/>
              <a:t>Neuron = logistic regression or similar function</a:t>
            </a:r>
          </a:p>
          <a:p>
            <a:r>
              <a:rPr lang="en-US" dirty="0"/>
              <a:t>Input layer = input training/test vector</a:t>
            </a:r>
          </a:p>
          <a:p>
            <a:r>
              <a:rPr lang="en-US" dirty="0"/>
              <a:t>Bias unit = intercept term/always on feature</a:t>
            </a:r>
          </a:p>
          <a:p>
            <a:r>
              <a:rPr lang="en-US" dirty="0"/>
              <a:t>Activation = response</a:t>
            </a:r>
          </a:p>
          <a:p>
            <a:r>
              <a:rPr lang="en-US" dirty="0"/>
              <a:t>Activation function is a logistic (or similar “sigmoid” nonlinearity)</a:t>
            </a:r>
          </a:p>
          <a:p>
            <a:r>
              <a:rPr lang="en-US" dirty="0"/>
              <a:t>Backpropagation = running stochastic gradient descent across a multilayer network</a:t>
            </a:r>
          </a:p>
          <a:p>
            <a:r>
              <a:rPr lang="en-US" dirty="0"/>
              <a:t>Weight decay - regularization or Bayesian prior</a:t>
            </a:r>
          </a:p>
        </p:txBody>
      </p:sp>
      <p:sp>
        <p:nvSpPr>
          <p:cNvPr id="4" name="Slide Number Placeholder 3">
            <a:extLst>
              <a:ext uri="{FF2B5EF4-FFF2-40B4-BE49-F238E27FC236}">
                <a16:creationId xmlns:a16="http://schemas.microsoft.com/office/drawing/2014/main" id="{075A5171-F0DB-704E-B3C4-EC1EAF5A932C}"/>
              </a:ext>
            </a:extLst>
          </p:cNvPr>
          <p:cNvSpPr>
            <a:spLocks noGrp="1"/>
          </p:cNvSpPr>
          <p:nvPr>
            <p:ph type="sldNum" sz="quarter" idx="12"/>
          </p:nvPr>
        </p:nvSpPr>
        <p:spPr/>
        <p:txBody>
          <a:bodyPr/>
          <a:lstStyle/>
          <a:p>
            <a:fld id="{9E7F3095-738A-4790-83C5-52C005F4D7A2}" type="slidenum">
              <a:rPr lang="en-CA" smtClean="0"/>
              <a:t>29</a:t>
            </a:fld>
            <a:endParaRPr lang="en-CA"/>
          </a:p>
        </p:txBody>
      </p:sp>
    </p:spTree>
    <p:extLst>
      <p:ext uri="{BB962C8B-B14F-4D97-AF65-F5344CB8AC3E}">
        <p14:creationId xmlns:p14="http://schemas.microsoft.com/office/powerpoint/2010/main" val="311129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a:t>Regression</a:t>
              </a:r>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a:t>Supervised</a:t>
            </a:r>
            <a:r>
              <a:rPr lang="en-US" dirty="0"/>
              <a:t>: Learning with a </a:t>
            </a:r>
            <a:r>
              <a:rPr lang="en-US" b="1" dirty="0">
                <a:solidFill>
                  <a:srgbClr val="E68230"/>
                </a:solidFill>
              </a:rPr>
              <a:t>labeled training</a:t>
            </a:r>
            <a:r>
              <a:rPr lang="en-US" dirty="0"/>
              <a:t> set</a:t>
            </a:r>
          </a:p>
          <a:p>
            <a:r>
              <a:rPr lang="en-US" dirty="0"/>
              <a:t>Example: email </a:t>
            </a:r>
            <a:r>
              <a:rPr lang="en-US" i="1" dirty="0">
                <a:solidFill>
                  <a:schemeClr val="accent2">
                    <a:lumMod val="75000"/>
                  </a:schemeClr>
                </a:solidFill>
              </a:rPr>
              <a:t>classification</a:t>
            </a:r>
            <a:r>
              <a:rPr lang="en-US" dirty="0">
                <a:solidFill>
                  <a:schemeClr val="accent2">
                    <a:lumMod val="75000"/>
                  </a:schemeClr>
                </a:solidFill>
              </a:rPr>
              <a:t> </a:t>
            </a:r>
            <a:r>
              <a:rPr lang="en-US" dirty="0"/>
              <a:t>with already labeled emails</a:t>
            </a:r>
          </a:p>
          <a:p>
            <a:endParaRPr lang="en-US" dirty="0"/>
          </a:p>
          <a:p>
            <a:r>
              <a:rPr lang="en-US" b="1" dirty="0"/>
              <a:t>Unsupervised</a:t>
            </a:r>
            <a:r>
              <a:rPr lang="en-US" dirty="0"/>
              <a:t>: Discover </a:t>
            </a:r>
            <a:r>
              <a:rPr lang="en-US" b="1" dirty="0">
                <a:solidFill>
                  <a:srgbClr val="E68230"/>
                </a:solidFill>
              </a:rPr>
              <a:t>patterns</a:t>
            </a:r>
            <a:r>
              <a:rPr lang="en-US" dirty="0"/>
              <a:t> in </a:t>
            </a:r>
            <a:r>
              <a:rPr lang="en-US" b="1" dirty="0">
                <a:solidFill>
                  <a:srgbClr val="E68230"/>
                </a:solidFill>
              </a:rPr>
              <a:t>unlabeled</a:t>
            </a:r>
            <a:r>
              <a:rPr lang="en-US" dirty="0"/>
              <a:t> data</a:t>
            </a:r>
          </a:p>
          <a:p>
            <a:r>
              <a:rPr lang="en-US" dirty="0"/>
              <a:t>Example: </a:t>
            </a:r>
            <a:r>
              <a:rPr lang="en-US" i="1" dirty="0">
                <a:solidFill>
                  <a:srgbClr val="BA6016"/>
                </a:solidFill>
              </a:rPr>
              <a:t>cluster</a:t>
            </a:r>
            <a:r>
              <a:rPr lang="en-US" dirty="0">
                <a:solidFill>
                  <a:srgbClr val="BA6016"/>
                </a:solidFill>
              </a:rPr>
              <a:t> </a:t>
            </a:r>
            <a:r>
              <a:rPr lang="en-US" dirty="0"/>
              <a:t>similar documents based on text</a:t>
            </a:r>
          </a:p>
          <a:p>
            <a:endParaRPr lang="en-US" dirty="0"/>
          </a:p>
          <a:p>
            <a:r>
              <a:rPr lang="en-US" b="1" dirty="0"/>
              <a:t>Reinforcement learning</a:t>
            </a:r>
            <a:r>
              <a:rPr lang="en-US" dirty="0"/>
              <a:t>: learn to </a:t>
            </a:r>
            <a:r>
              <a:rPr lang="en-US" b="1" dirty="0">
                <a:solidFill>
                  <a:schemeClr val="accent2"/>
                </a:solidFill>
              </a:rPr>
              <a:t>act</a:t>
            </a:r>
            <a:r>
              <a:rPr lang="en-US" dirty="0"/>
              <a:t> based on </a:t>
            </a:r>
            <a:r>
              <a:rPr lang="en-US" b="1" dirty="0">
                <a:solidFill>
                  <a:srgbClr val="E68230"/>
                </a:solidFill>
              </a:rPr>
              <a:t>feedback/reward</a:t>
            </a:r>
          </a:p>
          <a:p>
            <a:r>
              <a:rPr lang="en-US" dirty="0"/>
              <a:t>Example: learn to play Go, reward: </a:t>
            </a:r>
            <a:r>
              <a:rPr lang="en-US" i="1" dirty="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Review: Types of Learning</a:t>
            </a:r>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a:t>Classification</a:t>
              </a:r>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a:t>Anomaly Detection</a:t>
            </a:r>
          </a:p>
          <a:p>
            <a:r>
              <a:rPr lang="en-US" dirty="0"/>
              <a:t>Sequence labeling</a:t>
            </a:r>
          </a:p>
          <a:p>
            <a:r>
              <a:rPr lang="mr-IN" dirty="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a:t>Clustering</a:t>
              </a:r>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
        <p:nvSpPr>
          <p:cNvPr id="22" name="Rectangle 21">
            <a:extLst>
              <a:ext uri="{FF2B5EF4-FFF2-40B4-BE49-F238E27FC236}">
                <a16:creationId xmlns:a16="http://schemas.microsoft.com/office/drawing/2014/main" id="{EC7C90FA-FCEE-A54D-B768-00FC196EC8A3}"/>
              </a:ext>
            </a:extLst>
          </p:cNvPr>
          <p:cNvSpPr/>
          <p:nvPr/>
        </p:nvSpPr>
        <p:spPr>
          <a:xfrm>
            <a:off x="6191835" y="6507718"/>
            <a:ext cx="2925994" cy="307777"/>
          </a:xfrm>
          <a:prstGeom prst="rect">
            <a:avLst/>
          </a:prstGeom>
        </p:spPr>
        <p:txBody>
          <a:bodyPr wrap="none">
            <a:spAutoFit/>
          </a:bodyPr>
          <a:lstStyle/>
          <a:p>
            <a:r>
              <a:rPr lang="en-US" sz="1400" i="1" dirty="0">
                <a:latin typeface="Times" pitchFamily="2" charset="0"/>
              </a:rPr>
              <a:t>slides adapted from </a:t>
            </a:r>
            <a:r>
              <a:rPr lang="en-US" sz="1400" i="1" dirty="0" err="1"/>
              <a:t>Ismini</a:t>
            </a:r>
            <a:r>
              <a:rPr lang="en-US" sz="1400" i="1" dirty="0"/>
              <a:t> </a:t>
            </a:r>
            <a:r>
              <a:rPr lang="en-US" sz="1400" i="1" dirty="0" err="1"/>
              <a:t>Lourentzou</a:t>
            </a:r>
            <a:endParaRPr lang="en-US" sz="1400" i="1" dirty="0"/>
          </a:p>
        </p:txBody>
      </p:sp>
    </p:spTree>
    <p:extLst>
      <p:ext uri="{BB962C8B-B14F-4D97-AF65-F5344CB8AC3E}">
        <p14:creationId xmlns:p14="http://schemas.microsoft.com/office/powerpoint/2010/main" val="3639593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EAFAC-298E-8B4A-8C03-9A69C3BCB03A}"/>
              </a:ext>
            </a:extLst>
          </p:cNvPr>
          <p:cNvSpPr>
            <a:spLocks noGrp="1"/>
          </p:cNvSpPr>
          <p:nvPr>
            <p:ph type="title"/>
          </p:nvPr>
        </p:nvSpPr>
        <p:spPr/>
        <p:txBody>
          <a:bodyPr/>
          <a:lstStyle/>
          <a:p>
            <a:r>
              <a:rPr lang="en-US" dirty="0"/>
              <a:t>Deep Learning – what’s different?</a:t>
            </a:r>
          </a:p>
        </p:txBody>
      </p:sp>
      <p:sp>
        <p:nvSpPr>
          <p:cNvPr id="3" name="Content Placeholder 2">
            <a:extLst>
              <a:ext uri="{FF2B5EF4-FFF2-40B4-BE49-F238E27FC236}">
                <a16:creationId xmlns:a16="http://schemas.microsoft.com/office/drawing/2014/main" id="{3602B0FD-E7A0-A049-8125-24D8B33C73F2}"/>
              </a:ext>
            </a:extLst>
          </p:cNvPr>
          <p:cNvSpPr>
            <a:spLocks noGrp="1"/>
          </p:cNvSpPr>
          <p:nvPr>
            <p:ph idx="1"/>
          </p:nvPr>
        </p:nvSpPr>
        <p:spPr/>
        <p:txBody>
          <a:bodyPr/>
          <a:lstStyle/>
          <a:p>
            <a:r>
              <a:rPr lang="en-US" dirty="0"/>
              <a:t>Most conventional machine learning works well because of human-designed representations and input features</a:t>
            </a:r>
          </a:p>
          <a:p>
            <a:r>
              <a:rPr lang="en-US" dirty="0"/>
              <a:t>Machine learning becomes just optimizing weights to best make a final prediction</a:t>
            </a:r>
          </a:p>
          <a:p>
            <a:r>
              <a:rPr lang="en-US" dirty="0"/>
              <a:t>Representation learning attempts to automatically learn good features or representations</a:t>
            </a:r>
          </a:p>
          <a:p>
            <a:r>
              <a:rPr lang="en-US" dirty="0"/>
              <a:t>Deep learning algorithms attempt to learn multiple levels of representation of increasing complexity/abstraction</a:t>
            </a:r>
          </a:p>
        </p:txBody>
      </p:sp>
      <p:sp>
        <p:nvSpPr>
          <p:cNvPr id="4" name="Slide Number Placeholder 3">
            <a:extLst>
              <a:ext uri="{FF2B5EF4-FFF2-40B4-BE49-F238E27FC236}">
                <a16:creationId xmlns:a16="http://schemas.microsoft.com/office/drawing/2014/main" id="{C5C2C834-75A0-0948-9569-6170FE82E3EC}"/>
              </a:ext>
            </a:extLst>
          </p:cNvPr>
          <p:cNvSpPr>
            <a:spLocks noGrp="1"/>
          </p:cNvSpPr>
          <p:nvPr>
            <p:ph type="sldNum" sz="quarter" idx="12"/>
          </p:nvPr>
        </p:nvSpPr>
        <p:spPr/>
        <p:txBody>
          <a:bodyPr/>
          <a:lstStyle/>
          <a:p>
            <a:fld id="{9E7F3095-738A-4790-83C5-52C005F4D7A2}" type="slidenum">
              <a:rPr lang="en-CA" smtClean="0"/>
              <a:t>30</a:t>
            </a:fld>
            <a:endParaRPr lang="en-CA"/>
          </a:p>
        </p:txBody>
      </p:sp>
    </p:spTree>
    <p:extLst>
      <p:ext uri="{BB962C8B-B14F-4D97-AF65-F5344CB8AC3E}">
        <p14:creationId xmlns:p14="http://schemas.microsoft.com/office/powerpoint/2010/main" val="1916656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580387" y="1514211"/>
            <a:ext cx="2498297" cy="174735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9945" y="-25565"/>
            <a:ext cx="7886700" cy="1325563"/>
          </a:xfrm>
        </p:spPr>
        <p:txBody>
          <a:bodyPr>
            <a:normAutofit/>
          </a:bodyPr>
          <a:lstStyle/>
          <a:p>
            <a:r>
              <a:rPr lang="en-CA" sz="3200" dirty="0"/>
              <a:t>A Simple Neural Network for Face Recognition</a:t>
            </a:r>
          </a:p>
        </p:txBody>
      </p:sp>
      <p:sp>
        <p:nvSpPr>
          <p:cNvPr id="4" name="Slide Number Placeholder 3"/>
          <p:cNvSpPr>
            <a:spLocks noGrp="1"/>
          </p:cNvSpPr>
          <p:nvPr>
            <p:ph type="sldNum" sz="quarter" idx="12"/>
          </p:nvPr>
        </p:nvSpPr>
        <p:spPr/>
        <p:txBody>
          <a:bodyPr/>
          <a:lstStyle/>
          <a:p>
            <a:fld id="{9E7F3095-738A-4790-83C5-52C005F4D7A2}" type="slidenum">
              <a:rPr lang="en-CA" smtClean="0"/>
              <a:t>31</a:t>
            </a:fld>
            <a:endParaRPr lang="en-CA"/>
          </a:p>
        </p:txBody>
      </p:sp>
      <p:sp>
        <p:nvSpPr>
          <p:cNvPr id="43" name="Text Box 6"/>
          <p:cNvSpPr txBox="1">
            <a:spLocks noChangeArrowheads="1"/>
          </p:cNvSpPr>
          <p:nvPr/>
        </p:nvSpPr>
        <p:spPr bwMode="auto">
          <a:xfrm>
            <a:off x="5211441" y="3730430"/>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44" name="Oval 43"/>
              <p:cNvSpPr>
                <a:spLocks noChangeArrowheads="1"/>
              </p:cNvSpPr>
              <p:nvPr/>
            </p:nvSpPr>
            <p:spPr bwMode="auto">
              <a:xfrm>
                <a:off x="2215879" y="369542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44" name="Oval 43"/>
              <p:cNvSpPr>
                <a:spLocks noRot="1" noChangeAspect="1" noMove="1" noResize="1" noEditPoints="1" noAdjustHandles="1" noChangeArrowheads="1" noChangeShapeType="1" noTextEdit="1"/>
              </p:cNvSpPr>
              <p:nvPr/>
            </p:nvSpPr>
            <p:spPr bwMode="auto">
              <a:xfrm>
                <a:off x="2215879" y="3695425"/>
                <a:ext cx="431800" cy="431800"/>
              </a:xfrm>
              <a:prstGeom prst="ellipse">
                <a:avLst/>
              </a:prstGeom>
              <a:blipFill rotWithShape="0">
                <a:blip r:embed="rId2"/>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5" name="Oval 44"/>
          <p:cNvSpPr>
            <a:spLocks noChangeArrowheads="1"/>
          </p:cNvSpPr>
          <p:nvPr/>
        </p:nvSpPr>
        <p:spPr bwMode="auto">
          <a:xfrm>
            <a:off x="308439" y="5662337"/>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46" name="Oval 45"/>
          <p:cNvSpPr>
            <a:spLocks noChangeArrowheads="1"/>
          </p:cNvSpPr>
          <p:nvPr/>
        </p:nvSpPr>
        <p:spPr bwMode="auto">
          <a:xfrm>
            <a:off x="1251285" y="567117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47" name="Oval 46"/>
          <p:cNvSpPr>
            <a:spLocks noChangeArrowheads="1"/>
          </p:cNvSpPr>
          <p:nvPr/>
        </p:nvSpPr>
        <p:spPr bwMode="auto">
          <a:xfrm>
            <a:off x="5498833" y="566999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48" name="AutoShape 20"/>
          <p:cNvCxnSpPr>
            <a:cxnSpLocks noChangeShapeType="1"/>
            <a:stCxn id="46" idx="0"/>
            <a:endCxn id="61" idx="4"/>
          </p:cNvCxnSpPr>
          <p:nvPr/>
        </p:nvCxnSpPr>
        <p:spPr bwMode="auto">
          <a:xfrm flipV="1">
            <a:off x="1467185" y="4114589"/>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21"/>
          <p:cNvCxnSpPr>
            <a:cxnSpLocks noChangeShapeType="1"/>
            <a:stCxn id="45" idx="0"/>
          </p:cNvCxnSpPr>
          <p:nvPr/>
        </p:nvCxnSpPr>
        <p:spPr bwMode="auto">
          <a:xfrm flipV="1">
            <a:off x="524339" y="4081703"/>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22"/>
          <p:cNvCxnSpPr>
            <a:cxnSpLocks noChangeShapeType="1"/>
            <a:stCxn id="47" idx="0"/>
            <a:endCxn id="61" idx="5"/>
          </p:cNvCxnSpPr>
          <p:nvPr/>
        </p:nvCxnSpPr>
        <p:spPr bwMode="auto">
          <a:xfrm flipH="1" flipV="1">
            <a:off x="3521067" y="4051353"/>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8"/>
          <p:cNvCxnSpPr>
            <a:cxnSpLocks noChangeShapeType="1"/>
          </p:cNvCxnSpPr>
          <p:nvPr/>
        </p:nvCxnSpPr>
        <p:spPr bwMode="auto">
          <a:xfrm flipV="1">
            <a:off x="1651390" y="4114590"/>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9"/>
          <p:cNvCxnSpPr>
            <a:cxnSpLocks noChangeShapeType="1"/>
            <a:stCxn id="47" idx="7"/>
            <a:endCxn id="62" idx="5"/>
          </p:cNvCxnSpPr>
          <p:nvPr/>
        </p:nvCxnSpPr>
        <p:spPr bwMode="auto">
          <a:xfrm flipH="1" flipV="1">
            <a:off x="4513767" y="4034526"/>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33"/>
          <p:cNvCxnSpPr>
            <a:cxnSpLocks noChangeShapeType="1"/>
            <a:stCxn id="47" idx="1"/>
            <a:endCxn id="44" idx="5"/>
          </p:cNvCxnSpPr>
          <p:nvPr/>
        </p:nvCxnSpPr>
        <p:spPr bwMode="auto">
          <a:xfrm flipH="1" flipV="1">
            <a:off x="2584443" y="4063989"/>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36"/>
          <p:cNvCxnSpPr>
            <a:cxnSpLocks noChangeShapeType="1"/>
            <a:stCxn id="45" idx="1"/>
            <a:endCxn id="44" idx="2"/>
          </p:cNvCxnSpPr>
          <p:nvPr/>
        </p:nvCxnSpPr>
        <p:spPr bwMode="auto">
          <a:xfrm flipV="1">
            <a:off x="371675" y="3911325"/>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37"/>
          <p:cNvCxnSpPr>
            <a:cxnSpLocks noChangeShapeType="1"/>
            <a:stCxn id="46" idx="1"/>
            <a:endCxn id="44" idx="3"/>
          </p:cNvCxnSpPr>
          <p:nvPr/>
        </p:nvCxnSpPr>
        <p:spPr bwMode="auto">
          <a:xfrm flipV="1">
            <a:off x="1314521" y="4063989"/>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43"/>
          <p:cNvCxnSpPr>
            <a:cxnSpLocks noChangeShapeType="1"/>
          </p:cNvCxnSpPr>
          <p:nvPr/>
        </p:nvCxnSpPr>
        <p:spPr bwMode="auto">
          <a:xfrm flipV="1">
            <a:off x="706867" y="4048118"/>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AutoShape 46"/>
          <p:cNvSpPr>
            <a:spLocks noChangeArrowheads="1"/>
          </p:cNvSpPr>
          <p:nvPr/>
        </p:nvSpPr>
        <p:spPr bwMode="auto">
          <a:xfrm>
            <a:off x="6173862" y="5878237"/>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58" name="AutoShape 48"/>
          <p:cNvSpPr>
            <a:spLocks noChangeArrowheads="1"/>
          </p:cNvSpPr>
          <p:nvPr/>
        </p:nvSpPr>
        <p:spPr bwMode="auto">
          <a:xfrm>
            <a:off x="4620207" y="3904046"/>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59" name="Rectangle 58"/>
          <p:cNvSpPr>
            <a:spLocks noChangeArrowheads="1"/>
          </p:cNvSpPr>
          <p:nvPr/>
        </p:nvSpPr>
        <p:spPr bwMode="auto">
          <a:xfrm>
            <a:off x="5171660" y="3606635"/>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0" name="Rectangle 59"/>
          <p:cNvSpPr>
            <a:spLocks noChangeArrowheads="1"/>
          </p:cNvSpPr>
          <p:nvPr/>
        </p:nvSpPr>
        <p:spPr bwMode="auto">
          <a:xfrm>
            <a:off x="6720195" y="5514636"/>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61" name="Oval 60"/>
              <p:cNvSpPr>
                <a:spLocks noChangeArrowheads="1"/>
              </p:cNvSpPr>
              <p:nvPr/>
            </p:nvSpPr>
            <p:spPr bwMode="auto">
              <a:xfrm>
                <a:off x="3152503" y="3682789"/>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61" name="Oval 60"/>
              <p:cNvSpPr>
                <a:spLocks noRot="1" noChangeAspect="1" noMove="1" noResize="1" noEditPoints="1" noAdjustHandles="1" noChangeArrowheads="1" noChangeShapeType="1" noTextEdit="1"/>
              </p:cNvSpPr>
              <p:nvPr/>
            </p:nvSpPr>
            <p:spPr bwMode="auto">
              <a:xfrm>
                <a:off x="3152503" y="3682789"/>
                <a:ext cx="431800" cy="431800"/>
              </a:xfrm>
              <a:prstGeom prst="ellipse">
                <a:avLst/>
              </a:prstGeom>
              <a:blipFill rotWithShape="0">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Oval 61"/>
              <p:cNvSpPr>
                <a:spLocks noChangeArrowheads="1"/>
              </p:cNvSpPr>
              <p:nvPr/>
            </p:nvSpPr>
            <p:spPr bwMode="auto">
              <a:xfrm>
                <a:off x="4145203" y="3665962"/>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62" name="Oval 61"/>
              <p:cNvSpPr>
                <a:spLocks noRot="1" noChangeAspect="1" noMove="1" noResize="1" noEditPoints="1" noAdjustHandles="1" noChangeArrowheads="1" noChangeShapeType="1" noTextEdit="1"/>
              </p:cNvSpPr>
              <p:nvPr/>
            </p:nvSpPr>
            <p:spPr bwMode="auto">
              <a:xfrm>
                <a:off x="4145203" y="3665962"/>
                <a:ext cx="431800" cy="431800"/>
              </a:xfrm>
              <a:prstGeom prst="ellipse">
                <a:avLst/>
              </a:prstGeom>
              <a:blipFill rotWithShape="0">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319992" y="5654677"/>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63" name="Rectangle 62"/>
              <p:cNvSpPr>
                <a:spLocks noRot="1" noChangeAspect="1" noMove="1" noResize="1" noEditPoints="1" noAdjustHandles="1" noChangeArrowheads="1" noChangeShapeType="1" noTextEdit="1"/>
              </p:cNvSpPr>
              <p:nvPr/>
            </p:nvSpPr>
            <p:spPr>
              <a:xfrm>
                <a:off x="319992" y="5654677"/>
                <a:ext cx="460767" cy="369332"/>
              </a:xfrm>
              <a:prstGeom prst="rect">
                <a:avLst/>
              </a:prstGeom>
              <a:blipFill rotWithShape="0">
                <a:blip r:embed="rId5"/>
                <a:stretch>
                  <a:fillRect/>
                </a:stretch>
              </a:blipFill>
            </p:spPr>
            <p:txBody>
              <a:bodyPr/>
              <a:lstStyle/>
              <a:p>
                <a:r>
                  <a:rPr lang="en-US">
                    <a:noFill/>
                  </a:rPr>
                  <a:t> </a:t>
                </a:r>
              </a:p>
            </p:txBody>
          </p:sp>
        </mc:Fallback>
      </mc:AlternateContent>
      <p:sp>
        <p:nvSpPr>
          <p:cNvPr id="64" name="TextBox 63"/>
          <p:cNvSpPr txBox="1"/>
          <p:nvPr/>
        </p:nvSpPr>
        <p:spPr>
          <a:xfrm>
            <a:off x="841911" y="5708184"/>
            <a:ext cx="293328" cy="369332"/>
          </a:xfrm>
          <a:prstGeom prst="rect">
            <a:avLst/>
          </a:prstGeom>
          <a:noFill/>
        </p:spPr>
        <p:txBody>
          <a:bodyPr wrap="square" rtlCol="0">
            <a:spAutoFit/>
          </a:bodyPr>
          <a:lstStyle/>
          <a:p>
            <a:r>
              <a:rPr lang="en-CA" dirty="0"/>
              <a:t>…</a:t>
            </a:r>
          </a:p>
        </p:txBody>
      </p:sp>
      <p:sp>
        <p:nvSpPr>
          <p:cNvPr id="65" name="TextBox 64"/>
          <p:cNvSpPr txBox="1"/>
          <p:nvPr/>
        </p:nvSpPr>
        <p:spPr>
          <a:xfrm flipH="1">
            <a:off x="1880693" y="5698955"/>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66" name="Rectangle 65"/>
              <p:cNvSpPr/>
              <p:nvPr/>
            </p:nvSpPr>
            <p:spPr>
              <a:xfrm>
                <a:off x="1230469" y="5673574"/>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66" name="Rectangle 65"/>
              <p:cNvSpPr>
                <a:spLocks noRot="1" noChangeAspect="1" noMove="1" noResize="1" noEditPoints="1" noAdjustHandles="1" noChangeArrowheads="1" noChangeShapeType="1" noTextEdit="1"/>
              </p:cNvSpPr>
              <p:nvPr/>
            </p:nvSpPr>
            <p:spPr>
              <a:xfrm>
                <a:off x="1230469" y="5673574"/>
                <a:ext cx="519822" cy="33855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5402340" y="5715733"/>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67" name="Rectangle 66"/>
              <p:cNvSpPr>
                <a:spLocks noRot="1" noChangeAspect="1" noMove="1" noResize="1" noEditPoints="1" noAdjustHandles="1" noChangeArrowheads="1" noChangeShapeType="1" noTextEdit="1"/>
              </p:cNvSpPr>
              <p:nvPr/>
            </p:nvSpPr>
            <p:spPr>
              <a:xfrm>
                <a:off x="5402340" y="5715733"/>
                <a:ext cx="624786" cy="307777"/>
              </a:xfrm>
              <a:prstGeom prst="rect">
                <a:avLst/>
              </a:prstGeom>
              <a:blipFill rotWithShape="0">
                <a:blip r:embed="rId7"/>
                <a:stretch>
                  <a:fillRect/>
                </a:stretch>
              </a:blipFill>
            </p:spPr>
            <p:txBody>
              <a:bodyPr/>
              <a:lstStyle/>
              <a:p>
                <a:r>
                  <a:rPr lang="en-US">
                    <a:noFill/>
                  </a:rPr>
                  <a:t> </a:t>
                </a:r>
              </a:p>
            </p:txBody>
          </p:sp>
        </mc:Fallback>
      </mc:AlternateContent>
      <p:sp>
        <p:nvSpPr>
          <p:cNvPr id="68" name="TextBox 67"/>
          <p:cNvSpPr txBox="1"/>
          <p:nvPr/>
        </p:nvSpPr>
        <p:spPr>
          <a:xfrm>
            <a:off x="2718318" y="3694392"/>
            <a:ext cx="534986" cy="369332"/>
          </a:xfrm>
          <a:prstGeom prst="rect">
            <a:avLst/>
          </a:prstGeom>
          <a:noFill/>
        </p:spPr>
        <p:txBody>
          <a:bodyPr wrap="square" rtlCol="0">
            <a:spAutoFit/>
          </a:bodyPr>
          <a:lstStyle/>
          <a:p>
            <a:r>
              <a:rPr lang="en-CA" dirty="0"/>
              <a:t>…</a:t>
            </a:r>
          </a:p>
        </p:txBody>
      </p:sp>
      <p:sp>
        <p:nvSpPr>
          <p:cNvPr id="69" name="TextBox 68"/>
          <p:cNvSpPr txBox="1"/>
          <p:nvPr/>
        </p:nvSpPr>
        <p:spPr>
          <a:xfrm>
            <a:off x="3761287" y="3712371"/>
            <a:ext cx="534986" cy="369332"/>
          </a:xfrm>
          <a:prstGeom prst="rect">
            <a:avLst/>
          </a:prstGeom>
          <a:noFill/>
        </p:spPr>
        <p:txBody>
          <a:bodyPr wrap="square" rtlCol="0">
            <a:spAutoFit/>
          </a:bodyPr>
          <a:lstStyle/>
          <a:p>
            <a:r>
              <a:rPr lang="en-CA" dirty="0"/>
              <a:t>…</a:t>
            </a:r>
          </a:p>
        </p:txBody>
      </p:sp>
      <p:sp>
        <p:nvSpPr>
          <p:cNvPr id="70" name="TextBox 69"/>
          <p:cNvSpPr txBox="1"/>
          <p:nvPr/>
        </p:nvSpPr>
        <p:spPr>
          <a:xfrm flipH="1">
            <a:off x="2211658" y="5698955"/>
            <a:ext cx="185028" cy="369332"/>
          </a:xfrm>
          <a:prstGeom prst="rect">
            <a:avLst/>
          </a:prstGeom>
          <a:noFill/>
        </p:spPr>
        <p:txBody>
          <a:bodyPr wrap="square" rtlCol="0">
            <a:spAutoFit/>
          </a:bodyPr>
          <a:lstStyle/>
          <a:p>
            <a:r>
              <a:rPr lang="en-CA" dirty="0"/>
              <a:t>…</a:t>
            </a:r>
          </a:p>
        </p:txBody>
      </p:sp>
      <p:sp>
        <p:nvSpPr>
          <p:cNvPr id="71" name="TextBox 70"/>
          <p:cNvSpPr txBox="1"/>
          <p:nvPr/>
        </p:nvSpPr>
        <p:spPr>
          <a:xfrm>
            <a:off x="2644749" y="5698954"/>
            <a:ext cx="511054" cy="369332"/>
          </a:xfrm>
          <a:prstGeom prst="rect">
            <a:avLst/>
          </a:prstGeom>
          <a:noFill/>
        </p:spPr>
        <p:txBody>
          <a:bodyPr wrap="square" rtlCol="0">
            <a:spAutoFit/>
          </a:bodyPr>
          <a:lstStyle/>
          <a:p>
            <a:r>
              <a:rPr lang="en-CA" dirty="0"/>
              <a:t>…</a:t>
            </a:r>
          </a:p>
        </p:txBody>
      </p:sp>
      <p:sp>
        <p:nvSpPr>
          <p:cNvPr id="72" name="TextBox 71"/>
          <p:cNvSpPr txBox="1"/>
          <p:nvPr/>
        </p:nvSpPr>
        <p:spPr>
          <a:xfrm flipH="1">
            <a:off x="3163005" y="5698955"/>
            <a:ext cx="246422" cy="369332"/>
          </a:xfrm>
          <a:prstGeom prst="rect">
            <a:avLst/>
          </a:prstGeom>
          <a:noFill/>
        </p:spPr>
        <p:txBody>
          <a:bodyPr wrap="square" rtlCol="0">
            <a:spAutoFit/>
          </a:bodyPr>
          <a:lstStyle/>
          <a:p>
            <a:r>
              <a:rPr lang="en-CA" dirty="0"/>
              <a:t>…</a:t>
            </a:r>
          </a:p>
        </p:txBody>
      </p:sp>
      <p:sp>
        <p:nvSpPr>
          <p:cNvPr id="73" name="TextBox 72"/>
          <p:cNvSpPr txBox="1"/>
          <p:nvPr/>
        </p:nvSpPr>
        <p:spPr>
          <a:xfrm flipH="1">
            <a:off x="3550238" y="5701230"/>
            <a:ext cx="246422" cy="369332"/>
          </a:xfrm>
          <a:prstGeom prst="rect">
            <a:avLst/>
          </a:prstGeom>
          <a:noFill/>
        </p:spPr>
        <p:txBody>
          <a:bodyPr wrap="square" rtlCol="0">
            <a:spAutoFit/>
          </a:bodyPr>
          <a:lstStyle/>
          <a:p>
            <a:r>
              <a:rPr lang="en-CA" dirty="0"/>
              <a:t>…</a:t>
            </a:r>
          </a:p>
        </p:txBody>
      </p:sp>
      <p:sp>
        <p:nvSpPr>
          <p:cNvPr id="74" name="TextBox 73"/>
          <p:cNvSpPr txBox="1"/>
          <p:nvPr/>
        </p:nvSpPr>
        <p:spPr>
          <a:xfrm flipH="1">
            <a:off x="4028780" y="5708184"/>
            <a:ext cx="246422" cy="369332"/>
          </a:xfrm>
          <a:prstGeom prst="rect">
            <a:avLst/>
          </a:prstGeom>
          <a:noFill/>
        </p:spPr>
        <p:txBody>
          <a:bodyPr wrap="square" rtlCol="0">
            <a:spAutoFit/>
          </a:bodyPr>
          <a:lstStyle/>
          <a:p>
            <a:r>
              <a:rPr lang="en-CA" dirty="0"/>
              <a:t>…</a:t>
            </a:r>
          </a:p>
        </p:txBody>
      </p:sp>
      <p:sp>
        <p:nvSpPr>
          <p:cNvPr id="75" name="TextBox 74"/>
          <p:cNvSpPr txBox="1"/>
          <p:nvPr/>
        </p:nvSpPr>
        <p:spPr>
          <a:xfrm flipH="1">
            <a:off x="4371721" y="5708034"/>
            <a:ext cx="246422" cy="369332"/>
          </a:xfrm>
          <a:prstGeom prst="rect">
            <a:avLst/>
          </a:prstGeom>
          <a:noFill/>
        </p:spPr>
        <p:txBody>
          <a:bodyPr wrap="square" rtlCol="0">
            <a:spAutoFit/>
          </a:bodyPr>
          <a:lstStyle/>
          <a:p>
            <a:r>
              <a:rPr lang="en-CA" dirty="0"/>
              <a:t>…</a:t>
            </a:r>
          </a:p>
        </p:txBody>
      </p:sp>
      <p:sp>
        <p:nvSpPr>
          <p:cNvPr id="76" name="TextBox 75"/>
          <p:cNvSpPr txBox="1"/>
          <p:nvPr/>
        </p:nvSpPr>
        <p:spPr>
          <a:xfrm flipH="1">
            <a:off x="4742381" y="5708034"/>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77" name="TextBox 76"/>
              <p:cNvSpPr txBox="1"/>
              <p:nvPr/>
            </p:nvSpPr>
            <p:spPr>
              <a:xfrm>
                <a:off x="841911" y="4819849"/>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77" name="TextBox 76"/>
              <p:cNvSpPr txBox="1">
                <a:spLocks noRot="1" noChangeAspect="1" noMove="1" noResize="1" noEditPoints="1" noAdjustHandles="1" noChangeArrowheads="1" noChangeShapeType="1" noTextEdit="1"/>
              </p:cNvSpPr>
              <p:nvPr/>
            </p:nvSpPr>
            <p:spPr>
              <a:xfrm>
                <a:off x="841911" y="4819849"/>
                <a:ext cx="532197" cy="192360"/>
              </a:xfrm>
              <a:prstGeom prst="rect">
                <a:avLst/>
              </a:prstGeom>
              <a:blipFill rotWithShape="0">
                <a:blip r:embed="rId8"/>
                <a:stretch>
                  <a:fillRect l="-6897" t="-6452" r="-4598"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1558379" y="3752007"/>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78" name="TextBox 77"/>
              <p:cNvSpPr txBox="1">
                <a:spLocks noRot="1" noChangeAspect="1" noMove="1" noResize="1" noEditPoints="1" noAdjustHandles="1" noChangeArrowheads="1" noChangeShapeType="1" noTextEdit="1"/>
              </p:cNvSpPr>
              <p:nvPr/>
            </p:nvSpPr>
            <p:spPr>
              <a:xfrm>
                <a:off x="1558379" y="3752007"/>
                <a:ext cx="376770" cy="192360"/>
              </a:xfrm>
              <a:prstGeom prst="rect">
                <a:avLst/>
              </a:prstGeom>
              <a:blipFill rotWithShape="0">
                <a:blip r:embed="rId9"/>
                <a:stretch>
                  <a:fillRect l="-11475" t="-3125" r="-8197" b="-12500"/>
                </a:stretch>
              </a:blipFill>
            </p:spPr>
            <p:txBody>
              <a:bodyPr/>
              <a:lstStyle/>
              <a:p>
                <a:r>
                  <a:rPr lang="en-US">
                    <a:noFill/>
                  </a:rPr>
                  <a:t> </a:t>
                </a:r>
              </a:p>
            </p:txBody>
          </p:sp>
        </mc:Fallback>
      </mc:AlternateContent>
      <p:cxnSp>
        <p:nvCxnSpPr>
          <p:cNvPr id="79" name="Straight Arrow Connector 78"/>
          <p:cNvCxnSpPr>
            <a:endCxn id="44" idx="1"/>
          </p:cNvCxnSpPr>
          <p:nvPr/>
        </p:nvCxnSpPr>
        <p:spPr>
          <a:xfrm flipV="1">
            <a:off x="1945320" y="3758661"/>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4800375" y="4733211"/>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80" name="TextBox 79"/>
              <p:cNvSpPr txBox="1">
                <a:spLocks noRot="1" noChangeAspect="1" noMove="1" noResize="1" noEditPoints="1" noAdjustHandles="1" noChangeArrowheads="1" noChangeShapeType="1" noTextEdit="1"/>
              </p:cNvSpPr>
              <p:nvPr/>
            </p:nvSpPr>
            <p:spPr>
              <a:xfrm>
                <a:off x="4800375" y="4733211"/>
                <a:ext cx="722955" cy="192360"/>
              </a:xfrm>
              <a:prstGeom prst="rect">
                <a:avLst/>
              </a:prstGeom>
              <a:blipFill rotWithShape="0">
                <a:blip r:embed="rId10"/>
                <a:stretch>
                  <a:fillRect l="-5042" t="-3125" r="-3361" b="-6250"/>
                </a:stretch>
              </a:blipFill>
            </p:spPr>
            <p:txBody>
              <a:bodyPr/>
              <a:lstStyle/>
              <a:p>
                <a:r>
                  <a:rPr lang="en-US">
                    <a:noFill/>
                  </a:rPr>
                  <a:t> </a:t>
                </a:r>
              </a:p>
            </p:txBody>
          </p:sp>
        </mc:Fallback>
      </mc:AlternateContent>
      <p:sp>
        <p:nvSpPr>
          <p:cNvPr id="81" name="Text Box 4"/>
          <p:cNvSpPr txBox="1">
            <a:spLocks noChangeArrowheads="1"/>
          </p:cNvSpPr>
          <p:nvPr/>
        </p:nvSpPr>
        <p:spPr bwMode="auto">
          <a:xfrm>
            <a:off x="6731105" y="5634675"/>
            <a:ext cx="3477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1600" dirty="0">
                <a:solidFill>
                  <a:srgbClr val="3333CC"/>
                </a:solidFill>
              </a:rPr>
              <a:t>input vector </a:t>
            </a:r>
            <a:br>
              <a:rPr lang="en-US" altLang="en-US" sz="1600" dirty="0">
                <a:solidFill>
                  <a:srgbClr val="3333CC"/>
                </a:solidFill>
              </a:rPr>
            </a:br>
            <a:r>
              <a:rPr lang="en-US" altLang="en-US" sz="1600" dirty="0">
                <a:solidFill>
                  <a:srgbClr val="3333CC"/>
                </a:solidFill>
              </a:rPr>
              <a:t>(flattened 64x64 image)</a:t>
            </a:r>
          </a:p>
        </p:txBody>
      </p:sp>
      <mc:AlternateContent xmlns:mc="http://schemas.openxmlformats.org/markup-compatibility/2006" xmlns:a14="http://schemas.microsoft.com/office/drawing/2010/main">
        <mc:Choice Requires="a14">
          <p:sp>
            <p:nvSpPr>
              <p:cNvPr id="98" name="TextBox 97"/>
              <p:cNvSpPr txBox="1"/>
              <p:nvPr/>
            </p:nvSpPr>
            <p:spPr>
              <a:xfrm>
                <a:off x="2713300" y="3578195"/>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98" name="TextBox 97"/>
              <p:cNvSpPr txBox="1">
                <a:spLocks noRot="1" noChangeAspect="1" noMove="1" noResize="1" noEditPoints="1" noAdjustHandles="1" noChangeArrowheads="1" noChangeShapeType="1" noTextEdit="1"/>
              </p:cNvSpPr>
              <p:nvPr/>
            </p:nvSpPr>
            <p:spPr>
              <a:xfrm>
                <a:off x="2713300" y="3578195"/>
                <a:ext cx="376770" cy="192360"/>
              </a:xfrm>
              <a:prstGeom prst="rect">
                <a:avLst/>
              </a:prstGeom>
              <a:blipFill rotWithShape="0">
                <a:blip r:embed="rId11"/>
                <a:stretch>
                  <a:fillRect l="-9677" t="-6250" r="-6452" b="-9375"/>
                </a:stretch>
              </a:blipFill>
            </p:spPr>
            <p:txBody>
              <a:bodyPr/>
              <a:lstStyle/>
              <a:p>
                <a:r>
                  <a:rPr lang="en-US">
                    <a:noFill/>
                  </a:rPr>
                  <a:t> </a:t>
                </a:r>
              </a:p>
            </p:txBody>
          </p:sp>
        </mc:Fallback>
      </mc:AlternateContent>
      <p:cxnSp>
        <p:nvCxnSpPr>
          <p:cNvPr id="99" name="Straight Arrow Connector 98"/>
          <p:cNvCxnSpPr>
            <a:endCxn id="61" idx="1"/>
          </p:cNvCxnSpPr>
          <p:nvPr/>
        </p:nvCxnSpPr>
        <p:spPr>
          <a:xfrm>
            <a:off x="3100241" y="3636629"/>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p:cNvSpPr txBox="1"/>
              <p:nvPr/>
            </p:nvSpPr>
            <p:spPr>
              <a:xfrm>
                <a:off x="623960" y="1701509"/>
                <a:ext cx="579421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𝑘</m:t>
                          </m:r>
                        </m:sub>
                      </m:sSub>
                      <m:r>
                        <a:rPr lang="en-CA" b="0" i="1" smtClean="0">
                          <a:latin typeface="Cambria Math" panose="02040503050406030204" pitchFamily="18" charset="0"/>
                        </a:rPr>
                        <m:t>=</m:t>
                      </m:r>
                      <m:r>
                        <a:rPr lang="en-CA" b="0" i="1" smtClean="0">
                          <a:latin typeface="Cambria Math" panose="02040503050406030204" pitchFamily="18" charset="0"/>
                        </a:rPr>
                        <m:t>𝜎</m:t>
                      </m:r>
                      <m:d>
                        <m:dPr>
                          <m:ctrlPr>
                            <a:rPr lang="en-CA" b="0" i="1" smtClean="0">
                              <a:latin typeface="Cambria Math" panose="02040503050406030204" pitchFamily="18" charset="0"/>
                            </a:rPr>
                          </m:ctrlPr>
                        </m:dPr>
                        <m:e>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4096</m:t>
                              </m:r>
                            </m:sup>
                            <m:e>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𝑗</m:t>
                                      </m:r>
                                      <m:r>
                                        <a:rPr lang="en-CA" b="0" i="1" smtClean="0">
                                          <a:latin typeface="Cambria Math" panose="02040503050406030204" pitchFamily="18" charset="0"/>
                                        </a:rPr>
                                        <m:t>, </m:t>
                                      </m:r>
                                      <m:r>
                                        <a:rPr lang="en-CA" b="0" i="1" smtClean="0">
                                          <a:latin typeface="Cambria Math" panose="02040503050406030204" pitchFamily="18" charset="0"/>
                                        </a:rPr>
                                        <m:t>𝑘</m:t>
                                      </m:r>
                                    </m:e>
                                  </m:d>
                                </m:sup>
                              </m:sSup>
                            </m:e>
                          </m:nary>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𝑗</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𝑘</m:t>
                                  </m:r>
                                </m:e>
                              </m:d>
                            </m:sup>
                          </m:sSup>
                        </m:e>
                      </m:d>
                      <m:r>
                        <a:rPr lang="en-CA" b="0" i="1" smtClean="0">
                          <a:latin typeface="Cambria Math" panose="02040503050406030204" pitchFamily="18" charset="0"/>
                        </a:rPr>
                        <m:t>=</m:t>
                      </m:r>
                      <m:r>
                        <a:rPr lang="en-CA" b="0" i="1" smtClean="0">
                          <a:latin typeface="Cambria Math" panose="02040503050406030204" pitchFamily="18" charset="0"/>
                        </a:rPr>
                        <m:t>𝜎</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1, ∗, </m:t>
                                  </m:r>
                                  <m:r>
                                    <a:rPr lang="en-CA" b="0" i="1" smtClean="0">
                                      <a:latin typeface="Cambria Math" panose="02040503050406030204" pitchFamily="18" charset="0"/>
                                    </a:rPr>
                                    <m:t>𝑘</m:t>
                                  </m:r>
                                </m:e>
                              </m:d>
                            </m:sup>
                          </m:sSup>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𝑘</m:t>
                                  </m:r>
                                </m:e>
                              </m:d>
                            </m:sup>
                          </m:sSup>
                        </m:e>
                      </m:d>
                      <m:r>
                        <a:rPr lang="en-CA" b="0" i="1" smtClean="0">
                          <a:latin typeface="Cambria Math" panose="02040503050406030204" pitchFamily="18" charset="0"/>
                        </a:rPr>
                        <m:t> </m:t>
                      </m:r>
                    </m:oMath>
                  </m:oMathPara>
                </a14:m>
                <a:endParaRPr lang="en-CA" dirty="0"/>
              </a:p>
            </p:txBody>
          </p:sp>
        </mc:Choice>
        <mc:Fallback xmlns="">
          <p:sp>
            <p:nvSpPr>
              <p:cNvPr id="103" name="TextBox 102"/>
              <p:cNvSpPr txBox="1">
                <a:spLocks noRot="1" noChangeAspect="1" noMove="1" noResize="1" noEditPoints="1" noAdjustHandles="1" noChangeArrowheads="1" noChangeShapeType="1" noTextEdit="1"/>
              </p:cNvSpPr>
              <p:nvPr/>
            </p:nvSpPr>
            <p:spPr>
              <a:xfrm>
                <a:off x="623960" y="1701509"/>
                <a:ext cx="5794214" cy="891719"/>
              </a:xfrm>
              <a:prstGeom prst="rect">
                <a:avLst/>
              </a:prstGeom>
              <a:blipFill rotWithShape="0">
                <a:blip r:embed="rId12"/>
                <a:stretch>
                  <a:fillRect/>
                </a:stretch>
              </a:blipFill>
            </p:spPr>
            <p:txBody>
              <a:bodyPr/>
              <a:lstStyle/>
              <a:p>
                <a:r>
                  <a:rPr lang="en-US">
                    <a:noFill/>
                  </a:rPr>
                  <a:t> </a:t>
                </a:r>
              </a:p>
            </p:txBody>
          </p:sp>
        </mc:Fallback>
      </mc:AlternateContent>
      <p:pic>
        <p:nvPicPr>
          <p:cNvPr id="6" name="Picture 5" descr="Screen Clippi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70166" y="1647409"/>
            <a:ext cx="1810265" cy="141375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044379" y="2984564"/>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𝑥</m:t>
                      </m:r>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8044379" y="2984564"/>
                <a:ext cx="183320" cy="276999"/>
              </a:xfrm>
              <a:prstGeom prst="rect">
                <a:avLst/>
              </a:prstGeom>
              <a:blipFill rotWithShape="0">
                <a:blip r:embed="rId14"/>
                <a:stretch>
                  <a:fillRect l="-2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623931" y="2203268"/>
                <a:ext cx="5159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𝜎</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m:oMathPara>
                </a14:m>
                <a:endParaRPr lang="en-CA" dirty="0"/>
              </a:p>
            </p:txBody>
          </p:sp>
        </mc:Choice>
        <mc:Fallback xmlns="">
          <p:sp>
            <p:nvSpPr>
              <p:cNvPr id="9" name="TextBox 8"/>
              <p:cNvSpPr txBox="1">
                <a:spLocks noRot="1" noChangeAspect="1" noMove="1" noResize="1" noEditPoints="1" noAdjustHandles="1" noChangeArrowheads="1" noChangeShapeType="1" noTextEdit="1"/>
              </p:cNvSpPr>
              <p:nvPr/>
            </p:nvSpPr>
            <p:spPr>
              <a:xfrm>
                <a:off x="6623931" y="2203268"/>
                <a:ext cx="515975" cy="276999"/>
              </a:xfrm>
              <a:prstGeom prst="rect">
                <a:avLst/>
              </a:prstGeom>
              <a:blipFill rotWithShape="0">
                <a:blip r:embed="rId15"/>
                <a:stretch>
                  <a:fillRect l="-5952" t="-2174" r="-1666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21327" y="1047190"/>
                <a:ext cx="4467476" cy="307777"/>
              </a:xfrm>
              <a:prstGeom prst="rect">
                <a:avLst/>
              </a:prstGeom>
              <a:noFill/>
            </p:spPr>
            <p:txBody>
              <a:bodyPr wrap="square" rtlCol="0">
                <a:spAutoFit/>
              </a:bodyPr>
              <a:lstStyle/>
              <a:p>
                <a14:m>
                  <m:oMath xmlns:m="http://schemas.openxmlformats.org/officeDocument/2006/math">
                    <m:sSub>
                      <m:sSubPr>
                        <m:ctrlPr>
                          <a:rPr lang="en-CA" sz="1400" i="1" smtClean="0">
                            <a:latin typeface="Cambria Math" panose="02040503050406030204" pitchFamily="18" charset="0"/>
                          </a:rPr>
                        </m:ctrlPr>
                      </m:sSubPr>
                      <m:e>
                        <m:r>
                          <a:rPr lang="en-CA" sz="1400" i="1">
                            <a:latin typeface="Cambria Math" panose="02040503050406030204" pitchFamily="18" charset="0"/>
                          </a:rPr>
                          <m:t>𝑧</m:t>
                        </m:r>
                      </m:e>
                      <m:sub>
                        <m:r>
                          <a:rPr lang="en-CA" sz="1400" i="1" smtClean="0">
                            <a:latin typeface="Cambria Math" panose="02040503050406030204" pitchFamily="18" charset="0"/>
                          </a:rPr>
                          <m:t>𝑘</m:t>
                        </m:r>
                      </m:sub>
                    </m:sSub>
                  </m:oMath>
                </a14:m>
                <a:r>
                  <a:rPr lang="en-US" sz="1400" dirty="0"/>
                  <a:t> is the weight associated with the kth actor name</a:t>
                </a:r>
              </a:p>
            </p:txBody>
          </p:sp>
        </mc:Choice>
        <mc:Fallback xmlns="">
          <p:sp>
            <p:nvSpPr>
              <p:cNvPr id="5" name="TextBox 4"/>
              <p:cNvSpPr txBox="1">
                <a:spLocks noRot="1" noChangeAspect="1" noMove="1" noResize="1" noEditPoints="1" noAdjustHandles="1" noChangeArrowheads="1" noChangeShapeType="1" noTextEdit="1"/>
              </p:cNvSpPr>
              <p:nvPr/>
            </p:nvSpPr>
            <p:spPr>
              <a:xfrm>
                <a:off x="521327" y="1047190"/>
                <a:ext cx="4467476" cy="307777"/>
              </a:xfrm>
              <a:prstGeom prst="rect">
                <a:avLst/>
              </a:prstGeom>
              <a:blipFill rotWithShape="0">
                <a:blip r:embed="rId16"/>
                <a:stretch>
                  <a:fillRect t="-4000" b="-20000"/>
                </a:stretch>
              </a:blipFill>
            </p:spPr>
            <p:txBody>
              <a:bodyPr/>
              <a:lstStyle/>
              <a:p>
                <a:r>
                  <a:rPr lang="en-US">
                    <a:noFill/>
                  </a:rPr>
                  <a:t> </a:t>
                </a:r>
              </a:p>
            </p:txBody>
          </p:sp>
        </mc:Fallback>
      </mc:AlternateContent>
      <p:sp>
        <p:nvSpPr>
          <p:cNvPr id="8" name="Rounded Rectangle 7"/>
          <p:cNvSpPr/>
          <p:nvPr/>
        </p:nvSpPr>
        <p:spPr>
          <a:xfrm>
            <a:off x="6709333" y="1124989"/>
            <a:ext cx="2238442" cy="345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Why this function?</a:t>
            </a:r>
          </a:p>
        </p:txBody>
      </p:sp>
    </p:spTree>
    <p:extLst>
      <p:ext uri="{BB962C8B-B14F-4D97-AF65-F5344CB8AC3E}">
        <p14:creationId xmlns:p14="http://schemas.microsoft.com/office/powerpoint/2010/main" val="3810867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Training a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1871082"/>
              </a:xfrm>
            </p:spPr>
            <p:txBody>
              <a:bodyPr>
                <a:normAutofit lnSpcReduction="10000"/>
              </a:bodyPr>
              <a:lstStyle/>
              <a:p>
                <a:r>
                  <a:rPr lang="en-CA" dirty="0"/>
                  <a:t>Adjust the W’s (</a:t>
                </a:r>
                <a14:m>
                  <m:oMath xmlns:m="http://schemas.openxmlformats.org/officeDocument/2006/math">
                    <m:r>
                      <a:rPr lang="en-CA" b="0" i="1" smtClean="0">
                        <a:latin typeface="Cambria Math" panose="02040503050406030204" pitchFamily="18" charset="0"/>
                      </a:rPr>
                      <m:t>4096×6</m:t>
                    </m:r>
                  </m:oMath>
                </a14:m>
                <a:r>
                  <a:rPr lang="en-CA" dirty="0"/>
                  <a:t> </a:t>
                </a:r>
                <a:r>
                  <a:rPr lang="en-CA" dirty="0" err="1"/>
                  <a:t>coefs</a:t>
                </a:r>
                <a:r>
                  <a:rPr lang="en-CA" dirty="0"/>
                  <a:t>) and b’s (6 </a:t>
                </a:r>
                <a:r>
                  <a:rPr lang="en-CA" dirty="0" err="1"/>
                  <a:t>coefs</a:t>
                </a:r>
                <a:r>
                  <a:rPr lang="en-CA" dirty="0"/>
                  <a:t>) </a:t>
                </a:r>
              </a:p>
              <a:p>
                <a:pPr lvl="1"/>
                <a:r>
                  <a:rPr lang="en-CA" dirty="0"/>
                  <a:t>Try to make it so that if </a:t>
                </a:r>
                <a:br>
                  <a:rPr lang="en-CA" dirty="0"/>
                </a:br>
                <a14:m>
                  <m:oMath xmlns:m="http://schemas.openxmlformats.org/officeDocument/2006/math">
                    <m:r>
                      <a:rPr lang="en-CA" sz="2000" b="0" i="1" smtClean="0">
                        <a:latin typeface="Cambria Math" panose="02040503050406030204" pitchFamily="18" charset="0"/>
                      </a:rPr>
                      <m:t>𝑥</m:t>
                    </m:r>
                  </m:oMath>
                </a14:m>
                <a:r>
                  <a:rPr lang="en-CA" sz="2000" dirty="0"/>
                  <a:t> is an image of actor 1, </a:t>
                </a:r>
                <a14:m>
                  <m:oMath xmlns:m="http://schemas.openxmlformats.org/officeDocument/2006/math">
                    <m:r>
                      <a:rPr lang="en-CA" sz="2000" b="0" i="1" smtClean="0">
                        <a:latin typeface="Cambria Math" panose="02040503050406030204" pitchFamily="18" charset="0"/>
                      </a:rPr>
                      <m:t>𝑧</m:t>
                    </m:r>
                  </m:oMath>
                </a14:m>
                <a:r>
                  <a:rPr lang="en-CA" sz="2000" dirty="0"/>
                  <a:t> is as close as possible to (1, 0, 0, 0, 0, 0)</a:t>
                </a:r>
                <a:br>
                  <a:rPr lang="en-CA" sz="2000" dirty="0"/>
                </a:br>
                <a14:m>
                  <m:oMath xmlns:m="http://schemas.openxmlformats.org/officeDocument/2006/math">
                    <m:r>
                      <a:rPr lang="en-CA" sz="2000" i="1">
                        <a:latin typeface="Cambria Math" panose="02040503050406030204" pitchFamily="18" charset="0"/>
                      </a:rPr>
                      <m:t>𝑥</m:t>
                    </m:r>
                  </m:oMath>
                </a14:m>
                <a:r>
                  <a:rPr lang="en-CA" sz="2000" dirty="0"/>
                  <a:t> is an image of actor 2, </a:t>
                </a:r>
                <a14:m>
                  <m:oMath xmlns:m="http://schemas.openxmlformats.org/officeDocument/2006/math">
                    <m:r>
                      <a:rPr lang="en-CA" sz="2000" i="1">
                        <a:latin typeface="Cambria Math" panose="02040503050406030204" pitchFamily="18" charset="0"/>
                      </a:rPr>
                      <m:t>𝑧</m:t>
                    </m:r>
                  </m:oMath>
                </a14:m>
                <a:r>
                  <a:rPr lang="en-CA" sz="2000" dirty="0"/>
                  <a:t> is as close as possible to (0, 1, 0, 0, 0, 0)</a:t>
                </a:r>
                <a:br>
                  <a:rPr lang="en-CA" sz="2000" dirty="0"/>
                </a:br>
                <a:r>
                  <a:rPr lang="en-CA" sz="2000" dirty="0"/>
                  <a:t>……</a:t>
                </a:r>
                <a:br>
                  <a:rPr lang="en-CA" sz="2000" dirty="0"/>
                </a:br>
                <a:endParaRPr lang="en-CA" sz="2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1871082"/>
              </a:xfrm>
              <a:blipFill>
                <a:blip r:embed="rId2"/>
                <a:stretch>
                  <a:fillRect l="-1391" t="-7166"/>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32</a:t>
            </a:fld>
            <a:endParaRPr lang="en-CA"/>
          </a:p>
        </p:txBody>
      </p:sp>
      <p:sp>
        <p:nvSpPr>
          <p:cNvPr id="5" name="Text Box 6"/>
          <p:cNvSpPr txBox="1">
            <a:spLocks noChangeArrowheads="1"/>
          </p:cNvSpPr>
          <p:nvPr/>
        </p:nvSpPr>
        <p:spPr bwMode="auto">
          <a:xfrm>
            <a:off x="5333361" y="4200885"/>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6" name="Oval 5"/>
              <p:cNvSpPr>
                <a:spLocks noChangeArrowheads="1"/>
              </p:cNvSpPr>
              <p:nvPr/>
            </p:nvSpPr>
            <p:spPr bwMode="auto">
              <a:xfrm>
                <a:off x="2337799" y="4165880"/>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6" name="Oval 5"/>
              <p:cNvSpPr>
                <a:spLocks noRot="1" noChangeAspect="1" noMove="1" noResize="1" noEditPoints="1" noAdjustHandles="1" noChangeArrowheads="1" noChangeShapeType="1" noTextEdit="1"/>
              </p:cNvSpPr>
              <p:nvPr/>
            </p:nvSpPr>
            <p:spPr bwMode="auto">
              <a:xfrm>
                <a:off x="2337799" y="4165880"/>
                <a:ext cx="431800" cy="431800"/>
              </a:xfrm>
              <a:prstGeom prst="ellipse">
                <a:avLst/>
              </a:prstGeom>
              <a:blipFill>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7" name="Oval 6"/>
          <p:cNvSpPr>
            <a:spLocks noChangeArrowheads="1"/>
          </p:cNvSpPr>
          <p:nvPr/>
        </p:nvSpPr>
        <p:spPr bwMode="auto">
          <a:xfrm>
            <a:off x="430359" y="6132792"/>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8" name="Oval 7"/>
          <p:cNvSpPr>
            <a:spLocks noChangeArrowheads="1"/>
          </p:cNvSpPr>
          <p:nvPr/>
        </p:nvSpPr>
        <p:spPr bwMode="auto">
          <a:xfrm>
            <a:off x="1373205" y="614162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9" name="Oval 8"/>
          <p:cNvSpPr>
            <a:spLocks noChangeArrowheads="1"/>
          </p:cNvSpPr>
          <p:nvPr/>
        </p:nvSpPr>
        <p:spPr bwMode="auto">
          <a:xfrm>
            <a:off x="5620753" y="614045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10" name="AutoShape 20"/>
          <p:cNvCxnSpPr>
            <a:cxnSpLocks noChangeShapeType="1"/>
            <a:stCxn id="8" idx="0"/>
            <a:endCxn id="23" idx="4"/>
          </p:cNvCxnSpPr>
          <p:nvPr/>
        </p:nvCxnSpPr>
        <p:spPr bwMode="auto">
          <a:xfrm flipV="1">
            <a:off x="1589105" y="4585044"/>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21"/>
          <p:cNvCxnSpPr>
            <a:cxnSpLocks noChangeShapeType="1"/>
            <a:stCxn id="7" idx="0"/>
          </p:cNvCxnSpPr>
          <p:nvPr/>
        </p:nvCxnSpPr>
        <p:spPr bwMode="auto">
          <a:xfrm flipV="1">
            <a:off x="646259" y="4552158"/>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22"/>
          <p:cNvCxnSpPr>
            <a:cxnSpLocks noChangeShapeType="1"/>
            <a:stCxn id="9" idx="0"/>
            <a:endCxn id="23" idx="5"/>
          </p:cNvCxnSpPr>
          <p:nvPr/>
        </p:nvCxnSpPr>
        <p:spPr bwMode="auto">
          <a:xfrm flipH="1" flipV="1">
            <a:off x="3642987" y="4521808"/>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8"/>
          <p:cNvCxnSpPr>
            <a:cxnSpLocks noChangeShapeType="1"/>
          </p:cNvCxnSpPr>
          <p:nvPr/>
        </p:nvCxnSpPr>
        <p:spPr bwMode="auto">
          <a:xfrm flipV="1">
            <a:off x="1773310" y="4585045"/>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9"/>
          <p:cNvCxnSpPr>
            <a:cxnSpLocks noChangeShapeType="1"/>
            <a:stCxn id="9" idx="7"/>
            <a:endCxn id="24" idx="5"/>
          </p:cNvCxnSpPr>
          <p:nvPr/>
        </p:nvCxnSpPr>
        <p:spPr bwMode="auto">
          <a:xfrm flipH="1" flipV="1">
            <a:off x="4635687" y="4504981"/>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33"/>
          <p:cNvCxnSpPr>
            <a:cxnSpLocks noChangeShapeType="1"/>
            <a:stCxn id="9" idx="1"/>
            <a:endCxn id="6" idx="5"/>
          </p:cNvCxnSpPr>
          <p:nvPr/>
        </p:nvCxnSpPr>
        <p:spPr bwMode="auto">
          <a:xfrm flipH="1" flipV="1">
            <a:off x="2706363" y="4534444"/>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6"/>
          <p:cNvCxnSpPr>
            <a:cxnSpLocks noChangeShapeType="1"/>
            <a:stCxn id="7" idx="1"/>
            <a:endCxn id="6" idx="2"/>
          </p:cNvCxnSpPr>
          <p:nvPr/>
        </p:nvCxnSpPr>
        <p:spPr bwMode="auto">
          <a:xfrm flipV="1">
            <a:off x="493595" y="4381780"/>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37"/>
          <p:cNvCxnSpPr>
            <a:cxnSpLocks noChangeShapeType="1"/>
            <a:stCxn id="8" idx="1"/>
            <a:endCxn id="6" idx="3"/>
          </p:cNvCxnSpPr>
          <p:nvPr/>
        </p:nvCxnSpPr>
        <p:spPr bwMode="auto">
          <a:xfrm flipV="1">
            <a:off x="1436441" y="4534444"/>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43"/>
          <p:cNvCxnSpPr>
            <a:cxnSpLocks noChangeShapeType="1"/>
          </p:cNvCxnSpPr>
          <p:nvPr/>
        </p:nvCxnSpPr>
        <p:spPr bwMode="auto">
          <a:xfrm flipV="1">
            <a:off x="828787" y="4518573"/>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AutoShape 46"/>
          <p:cNvSpPr>
            <a:spLocks noChangeArrowheads="1"/>
          </p:cNvSpPr>
          <p:nvPr/>
        </p:nvSpPr>
        <p:spPr bwMode="auto">
          <a:xfrm>
            <a:off x="6295782" y="6348692"/>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0" name="AutoShape 48"/>
          <p:cNvSpPr>
            <a:spLocks noChangeArrowheads="1"/>
          </p:cNvSpPr>
          <p:nvPr/>
        </p:nvSpPr>
        <p:spPr bwMode="auto">
          <a:xfrm>
            <a:off x="4742127" y="4374501"/>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1" name="Rectangle 20"/>
          <p:cNvSpPr>
            <a:spLocks noChangeArrowheads="1"/>
          </p:cNvSpPr>
          <p:nvPr/>
        </p:nvSpPr>
        <p:spPr bwMode="auto">
          <a:xfrm>
            <a:off x="5293580" y="4077090"/>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2" name="Rectangle 21"/>
          <p:cNvSpPr>
            <a:spLocks noChangeArrowheads="1"/>
          </p:cNvSpPr>
          <p:nvPr/>
        </p:nvSpPr>
        <p:spPr bwMode="auto">
          <a:xfrm>
            <a:off x="6842115" y="5985091"/>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23" name="Oval 22"/>
              <p:cNvSpPr>
                <a:spLocks noChangeArrowheads="1"/>
              </p:cNvSpPr>
              <p:nvPr/>
            </p:nvSpPr>
            <p:spPr bwMode="auto">
              <a:xfrm>
                <a:off x="3274423" y="415324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23" name="Oval 22"/>
              <p:cNvSpPr>
                <a:spLocks noRot="1" noChangeAspect="1" noMove="1" noResize="1" noEditPoints="1" noAdjustHandles="1" noChangeArrowheads="1" noChangeShapeType="1" noTextEdit="1"/>
              </p:cNvSpPr>
              <p:nvPr/>
            </p:nvSpPr>
            <p:spPr bwMode="auto">
              <a:xfrm>
                <a:off x="3274423" y="4153244"/>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Oval 23"/>
              <p:cNvSpPr>
                <a:spLocks noChangeArrowheads="1"/>
              </p:cNvSpPr>
              <p:nvPr/>
            </p:nvSpPr>
            <p:spPr bwMode="auto">
              <a:xfrm>
                <a:off x="4267123" y="4136417"/>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24" name="Oval 23"/>
              <p:cNvSpPr>
                <a:spLocks noRot="1" noChangeAspect="1" noMove="1" noResize="1" noEditPoints="1" noAdjustHandles="1" noChangeArrowheads="1" noChangeShapeType="1" noTextEdit="1"/>
              </p:cNvSpPr>
              <p:nvPr/>
            </p:nvSpPr>
            <p:spPr bwMode="auto">
              <a:xfrm>
                <a:off x="4267123" y="4136417"/>
                <a:ext cx="431800" cy="431800"/>
              </a:xfrm>
              <a:prstGeom prst="ellipse">
                <a:avLst/>
              </a:prstGeom>
              <a:blipFill>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41912" y="6125132"/>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25" name="Rectangle 24"/>
              <p:cNvSpPr>
                <a:spLocks noRot="1" noChangeAspect="1" noMove="1" noResize="1" noEditPoints="1" noAdjustHandles="1" noChangeArrowheads="1" noChangeShapeType="1" noTextEdit="1"/>
              </p:cNvSpPr>
              <p:nvPr/>
            </p:nvSpPr>
            <p:spPr>
              <a:xfrm>
                <a:off x="441912" y="6125132"/>
                <a:ext cx="460767" cy="369332"/>
              </a:xfrm>
              <a:prstGeom prst="rect">
                <a:avLst/>
              </a:prstGeom>
              <a:blipFill>
                <a:blip r:embed="rId6"/>
                <a:stretch>
                  <a:fillRect/>
                </a:stretch>
              </a:blipFill>
            </p:spPr>
            <p:txBody>
              <a:bodyPr/>
              <a:lstStyle/>
              <a:p>
                <a:r>
                  <a:rPr lang="en-CA">
                    <a:noFill/>
                  </a:rPr>
                  <a:t> </a:t>
                </a:r>
              </a:p>
            </p:txBody>
          </p:sp>
        </mc:Fallback>
      </mc:AlternateContent>
      <p:sp>
        <p:nvSpPr>
          <p:cNvPr id="26" name="TextBox 25"/>
          <p:cNvSpPr txBox="1"/>
          <p:nvPr/>
        </p:nvSpPr>
        <p:spPr>
          <a:xfrm>
            <a:off x="963831" y="6178639"/>
            <a:ext cx="293328" cy="369332"/>
          </a:xfrm>
          <a:prstGeom prst="rect">
            <a:avLst/>
          </a:prstGeom>
          <a:noFill/>
        </p:spPr>
        <p:txBody>
          <a:bodyPr wrap="square" rtlCol="0">
            <a:spAutoFit/>
          </a:bodyPr>
          <a:lstStyle/>
          <a:p>
            <a:r>
              <a:rPr lang="en-CA" dirty="0"/>
              <a:t>…</a:t>
            </a:r>
          </a:p>
        </p:txBody>
      </p:sp>
      <p:sp>
        <p:nvSpPr>
          <p:cNvPr id="27" name="TextBox 26"/>
          <p:cNvSpPr txBox="1"/>
          <p:nvPr/>
        </p:nvSpPr>
        <p:spPr>
          <a:xfrm flipH="1">
            <a:off x="2002613" y="6169410"/>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28" name="Rectangle 27"/>
              <p:cNvSpPr/>
              <p:nvPr/>
            </p:nvSpPr>
            <p:spPr>
              <a:xfrm>
                <a:off x="1352389" y="6144029"/>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28" name="Rectangle 27"/>
              <p:cNvSpPr>
                <a:spLocks noRot="1" noChangeAspect="1" noMove="1" noResize="1" noEditPoints="1" noAdjustHandles="1" noChangeArrowheads="1" noChangeShapeType="1" noTextEdit="1"/>
              </p:cNvSpPr>
              <p:nvPr/>
            </p:nvSpPr>
            <p:spPr>
              <a:xfrm>
                <a:off x="1352389" y="6144029"/>
                <a:ext cx="519822" cy="33855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5524260" y="6186188"/>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29" name="Rectangle 28"/>
              <p:cNvSpPr>
                <a:spLocks noRot="1" noChangeAspect="1" noMove="1" noResize="1" noEditPoints="1" noAdjustHandles="1" noChangeArrowheads="1" noChangeShapeType="1" noTextEdit="1"/>
              </p:cNvSpPr>
              <p:nvPr/>
            </p:nvSpPr>
            <p:spPr>
              <a:xfrm>
                <a:off x="5524260" y="6186188"/>
                <a:ext cx="624786" cy="307777"/>
              </a:xfrm>
              <a:prstGeom prst="rect">
                <a:avLst/>
              </a:prstGeom>
              <a:blipFill>
                <a:blip r:embed="rId8"/>
                <a:stretch>
                  <a:fillRect/>
                </a:stretch>
              </a:blipFill>
            </p:spPr>
            <p:txBody>
              <a:bodyPr/>
              <a:lstStyle/>
              <a:p>
                <a:r>
                  <a:rPr lang="en-CA">
                    <a:noFill/>
                  </a:rPr>
                  <a:t> </a:t>
                </a:r>
              </a:p>
            </p:txBody>
          </p:sp>
        </mc:Fallback>
      </mc:AlternateContent>
      <p:sp>
        <p:nvSpPr>
          <p:cNvPr id="30" name="TextBox 29"/>
          <p:cNvSpPr txBox="1"/>
          <p:nvPr/>
        </p:nvSpPr>
        <p:spPr>
          <a:xfrm>
            <a:off x="2840238" y="4164847"/>
            <a:ext cx="534986" cy="369332"/>
          </a:xfrm>
          <a:prstGeom prst="rect">
            <a:avLst/>
          </a:prstGeom>
          <a:noFill/>
        </p:spPr>
        <p:txBody>
          <a:bodyPr wrap="square" rtlCol="0">
            <a:spAutoFit/>
          </a:bodyPr>
          <a:lstStyle/>
          <a:p>
            <a:r>
              <a:rPr lang="en-CA" dirty="0"/>
              <a:t>…</a:t>
            </a:r>
          </a:p>
        </p:txBody>
      </p:sp>
      <p:sp>
        <p:nvSpPr>
          <p:cNvPr id="31" name="TextBox 30"/>
          <p:cNvSpPr txBox="1"/>
          <p:nvPr/>
        </p:nvSpPr>
        <p:spPr>
          <a:xfrm>
            <a:off x="3883207" y="4182826"/>
            <a:ext cx="534986" cy="369332"/>
          </a:xfrm>
          <a:prstGeom prst="rect">
            <a:avLst/>
          </a:prstGeom>
          <a:noFill/>
        </p:spPr>
        <p:txBody>
          <a:bodyPr wrap="square" rtlCol="0">
            <a:spAutoFit/>
          </a:bodyPr>
          <a:lstStyle/>
          <a:p>
            <a:r>
              <a:rPr lang="en-CA" dirty="0"/>
              <a:t>…</a:t>
            </a:r>
          </a:p>
        </p:txBody>
      </p:sp>
      <p:sp>
        <p:nvSpPr>
          <p:cNvPr id="32" name="TextBox 31"/>
          <p:cNvSpPr txBox="1"/>
          <p:nvPr/>
        </p:nvSpPr>
        <p:spPr>
          <a:xfrm flipH="1">
            <a:off x="2333578" y="6169410"/>
            <a:ext cx="185028" cy="369332"/>
          </a:xfrm>
          <a:prstGeom prst="rect">
            <a:avLst/>
          </a:prstGeom>
          <a:noFill/>
        </p:spPr>
        <p:txBody>
          <a:bodyPr wrap="square" rtlCol="0">
            <a:spAutoFit/>
          </a:bodyPr>
          <a:lstStyle/>
          <a:p>
            <a:r>
              <a:rPr lang="en-CA" dirty="0"/>
              <a:t>…</a:t>
            </a:r>
          </a:p>
        </p:txBody>
      </p:sp>
      <p:sp>
        <p:nvSpPr>
          <p:cNvPr id="33" name="TextBox 32"/>
          <p:cNvSpPr txBox="1"/>
          <p:nvPr/>
        </p:nvSpPr>
        <p:spPr>
          <a:xfrm>
            <a:off x="2766669" y="6169409"/>
            <a:ext cx="511054" cy="369332"/>
          </a:xfrm>
          <a:prstGeom prst="rect">
            <a:avLst/>
          </a:prstGeom>
          <a:noFill/>
        </p:spPr>
        <p:txBody>
          <a:bodyPr wrap="square" rtlCol="0">
            <a:spAutoFit/>
          </a:bodyPr>
          <a:lstStyle/>
          <a:p>
            <a:r>
              <a:rPr lang="en-CA" dirty="0"/>
              <a:t>…</a:t>
            </a:r>
          </a:p>
        </p:txBody>
      </p:sp>
      <p:sp>
        <p:nvSpPr>
          <p:cNvPr id="34" name="TextBox 33"/>
          <p:cNvSpPr txBox="1"/>
          <p:nvPr/>
        </p:nvSpPr>
        <p:spPr>
          <a:xfrm flipH="1">
            <a:off x="3284925" y="6169410"/>
            <a:ext cx="246422" cy="369332"/>
          </a:xfrm>
          <a:prstGeom prst="rect">
            <a:avLst/>
          </a:prstGeom>
          <a:noFill/>
        </p:spPr>
        <p:txBody>
          <a:bodyPr wrap="square" rtlCol="0">
            <a:spAutoFit/>
          </a:bodyPr>
          <a:lstStyle/>
          <a:p>
            <a:r>
              <a:rPr lang="en-CA" dirty="0"/>
              <a:t>…</a:t>
            </a:r>
          </a:p>
        </p:txBody>
      </p:sp>
      <p:sp>
        <p:nvSpPr>
          <p:cNvPr id="35" name="TextBox 34"/>
          <p:cNvSpPr txBox="1"/>
          <p:nvPr/>
        </p:nvSpPr>
        <p:spPr>
          <a:xfrm flipH="1">
            <a:off x="3672158" y="6171685"/>
            <a:ext cx="246422" cy="369332"/>
          </a:xfrm>
          <a:prstGeom prst="rect">
            <a:avLst/>
          </a:prstGeom>
          <a:noFill/>
        </p:spPr>
        <p:txBody>
          <a:bodyPr wrap="square" rtlCol="0">
            <a:spAutoFit/>
          </a:bodyPr>
          <a:lstStyle/>
          <a:p>
            <a:r>
              <a:rPr lang="en-CA" dirty="0"/>
              <a:t>…</a:t>
            </a:r>
          </a:p>
        </p:txBody>
      </p:sp>
      <p:sp>
        <p:nvSpPr>
          <p:cNvPr id="36" name="TextBox 35"/>
          <p:cNvSpPr txBox="1"/>
          <p:nvPr/>
        </p:nvSpPr>
        <p:spPr>
          <a:xfrm flipH="1">
            <a:off x="4150700" y="6178639"/>
            <a:ext cx="246422" cy="369332"/>
          </a:xfrm>
          <a:prstGeom prst="rect">
            <a:avLst/>
          </a:prstGeom>
          <a:noFill/>
        </p:spPr>
        <p:txBody>
          <a:bodyPr wrap="square" rtlCol="0">
            <a:spAutoFit/>
          </a:bodyPr>
          <a:lstStyle/>
          <a:p>
            <a:r>
              <a:rPr lang="en-CA" dirty="0"/>
              <a:t>…</a:t>
            </a:r>
          </a:p>
        </p:txBody>
      </p:sp>
      <p:sp>
        <p:nvSpPr>
          <p:cNvPr id="37" name="TextBox 36"/>
          <p:cNvSpPr txBox="1"/>
          <p:nvPr/>
        </p:nvSpPr>
        <p:spPr>
          <a:xfrm flipH="1">
            <a:off x="4493641" y="6178489"/>
            <a:ext cx="246422" cy="369332"/>
          </a:xfrm>
          <a:prstGeom prst="rect">
            <a:avLst/>
          </a:prstGeom>
          <a:noFill/>
        </p:spPr>
        <p:txBody>
          <a:bodyPr wrap="square" rtlCol="0">
            <a:spAutoFit/>
          </a:bodyPr>
          <a:lstStyle/>
          <a:p>
            <a:r>
              <a:rPr lang="en-CA" dirty="0"/>
              <a:t>…</a:t>
            </a:r>
          </a:p>
        </p:txBody>
      </p:sp>
      <p:sp>
        <p:nvSpPr>
          <p:cNvPr id="38" name="TextBox 37"/>
          <p:cNvSpPr txBox="1"/>
          <p:nvPr/>
        </p:nvSpPr>
        <p:spPr>
          <a:xfrm flipH="1">
            <a:off x="4864301" y="6178489"/>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39" name="TextBox 38"/>
              <p:cNvSpPr txBox="1"/>
              <p:nvPr/>
            </p:nvSpPr>
            <p:spPr>
              <a:xfrm>
                <a:off x="963831" y="5290304"/>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39" name="TextBox 38"/>
              <p:cNvSpPr txBox="1">
                <a:spLocks noRot="1" noChangeAspect="1" noMove="1" noResize="1" noEditPoints="1" noAdjustHandles="1" noChangeArrowheads="1" noChangeShapeType="1" noTextEdit="1"/>
              </p:cNvSpPr>
              <p:nvPr/>
            </p:nvSpPr>
            <p:spPr>
              <a:xfrm>
                <a:off x="963831" y="5290304"/>
                <a:ext cx="532197" cy="192360"/>
              </a:xfrm>
              <a:prstGeom prst="rect">
                <a:avLst/>
              </a:prstGeom>
              <a:blipFill>
                <a:blip r:embed="rId9"/>
                <a:stretch>
                  <a:fillRect l="-6897" t="-6452" r="-4598"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680299" y="4222462"/>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680299" y="4222462"/>
                <a:ext cx="376770" cy="192360"/>
              </a:xfrm>
              <a:prstGeom prst="rect">
                <a:avLst/>
              </a:prstGeom>
              <a:blipFill>
                <a:blip r:embed="rId10"/>
                <a:stretch>
                  <a:fillRect l="-11475" t="-6452" r="-8197" b="-9677"/>
                </a:stretch>
              </a:blipFill>
            </p:spPr>
            <p:txBody>
              <a:bodyPr/>
              <a:lstStyle/>
              <a:p>
                <a:r>
                  <a:rPr lang="en-CA">
                    <a:noFill/>
                  </a:rPr>
                  <a:t> </a:t>
                </a:r>
              </a:p>
            </p:txBody>
          </p:sp>
        </mc:Fallback>
      </mc:AlternateContent>
      <p:cxnSp>
        <p:nvCxnSpPr>
          <p:cNvPr id="41" name="Straight Arrow Connector 40"/>
          <p:cNvCxnSpPr>
            <a:endCxn id="6" idx="1"/>
          </p:cNvCxnSpPr>
          <p:nvPr/>
        </p:nvCxnSpPr>
        <p:spPr>
          <a:xfrm flipV="1">
            <a:off x="2067240" y="4229116"/>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922295" y="5203666"/>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2295" y="5203666"/>
                <a:ext cx="722955" cy="192360"/>
              </a:xfrm>
              <a:prstGeom prst="rect">
                <a:avLst/>
              </a:prstGeom>
              <a:blipFill>
                <a:blip r:embed="rId11"/>
                <a:stretch>
                  <a:fillRect l="-5042" t="-6452" r="-3361"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835220" y="4048650"/>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835220" y="4048650"/>
                <a:ext cx="376770" cy="192360"/>
              </a:xfrm>
              <a:prstGeom prst="rect">
                <a:avLst/>
              </a:prstGeom>
              <a:blipFill>
                <a:blip r:embed="rId12"/>
                <a:stretch>
                  <a:fillRect l="-9677" t="-6250" r="-6452" b="-9375"/>
                </a:stretch>
              </a:blipFill>
            </p:spPr>
            <p:txBody>
              <a:bodyPr/>
              <a:lstStyle/>
              <a:p>
                <a:r>
                  <a:rPr lang="en-CA">
                    <a:noFill/>
                  </a:rPr>
                  <a:t> </a:t>
                </a:r>
              </a:p>
            </p:txBody>
          </p:sp>
        </mc:Fallback>
      </mc:AlternateContent>
      <p:cxnSp>
        <p:nvCxnSpPr>
          <p:cNvPr id="44" name="Straight Arrow Connector 43"/>
          <p:cNvCxnSpPr>
            <a:endCxn id="23" idx="1"/>
          </p:cNvCxnSpPr>
          <p:nvPr/>
        </p:nvCxnSpPr>
        <p:spPr>
          <a:xfrm>
            <a:off x="3222161" y="4107084"/>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 Box 4"/>
          <p:cNvSpPr txBox="1">
            <a:spLocks noChangeArrowheads="1"/>
          </p:cNvSpPr>
          <p:nvPr/>
        </p:nvSpPr>
        <p:spPr bwMode="auto">
          <a:xfrm>
            <a:off x="6853026" y="6178639"/>
            <a:ext cx="3477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1600" dirty="0">
                <a:solidFill>
                  <a:srgbClr val="3333CC"/>
                </a:solidFill>
              </a:rPr>
              <a:t>input vector </a:t>
            </a:r>
            <a:br>
              <a:rPr lang="en-US" altLang="en-US" sz="1600" dirty="0">
                <a:solidFill>
                  <a:srgbClr val="3333CC"/>
                </a:solidFill>
              </a:rPr>
            </a:br>
            <a:r>
              <a:rPr lang="en-US" altLang="en-US" sz="1600" dirty="0">
                <a:solidFill>
                  <a:srgbClr val="3333CC"/>
                </a:solidFill>
              </a:rPr>
              <a:t>(flattened 64x64 image)</a:t>
            </a:r>
          </a:p>
        </p:txBody>
      </p:sp>
      <mc:AlternateContent xmlns:mc="http://schemas.openxmlformats.org/markup-compatibility/2006" xmlns:a14="http://schemas.microsoft.com/office/drawing/2010/main">
        <mc:Choice Requires="a14">
          <p:sp>
            <p:nvSpPr>
              <p:cNvPr id="46" name="TextBox 45"/>
              <p:cNvSpPr txBox="1"/>
              <p:nvPr/>
            </p:nvSpPr>
            <p:spPr>
              <a:xfrm>
                <a:off x="3515348" y="4789271"/>
                <a:ext cx="7240256" cy="594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𝑧</m:t>
                          </m:r>
                        </m:e>
                        <m:sub>
                          <m:r>
                            <a:rPr lang="en-CA" sz="1200" b="0" i="1" smtClean="0">
                              <a:latin typeface="Cambria Math" panose="02040503050406030204" pitchFamily="18" charset="0"/>
                            </a:rPr>
                            <m:t>𝑘</m:t>
                          </m:r>
                        </m:sub>
                      </m:sSub>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nary>
                            <m:naryPr>
                              <m:chr m:val="∑"/>
                              <m:ctrlPr>
                                <a:rPr lang="en-CA" sz="1200" b="0" i="1" smtClean="0">
                                  <a:latin typeface="Cambria Math" panose="02040503050406030204" pitchFamily="18" charset="0"/>
                                </a:rPr>
                              </m:ctrlPr>
                            </m:naryPr>
                            <m:sub>
                              <m:r>
                                <m:rPr>
                                  <m:brk m:alnAt="23"/>
                                </m:rPr>
                                <a:rPr lang="en-CA" sz="1200" b="0" i="1" smtClean="0">
                                  <a:latin typeface="Cambria Math" panose="02040503050406030204" pitchFamily="18" charset="0"/>
                                </a:rPr>
                                <m:t>𝑗</m:t>
                              </m:r>
                              <m:r>
                                <a:rPr lang="en-CA" sz="1200" b="0" i="1" smtClean="0">
                                  <a:latin typeface="Cambria Math" panose="02040503050406030204" pitchFamily="18" charset="0"/>
                                </a:rPr>
                                <m:t>=1</m:t>
                              </m:r>
                            </m:sub>
                            <m:sup>
                              <m:r>
                                <a:rPr lang="en-CA" sz="1200" b="0" i="1" smtClean="0">
                                  <a:latin typeface="Cambria Math" panose="02040503050406030204" pitchFamily="18" charset="0"/>
                                </a:rPr>
                                <m:t>4096</m:t>
                              </m:r>
                            </m:sup>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𝑗</m:t>
                                      </m:r>
                                      <m:r>
                                        <a:rPr lang="en-CA" sz="1200" b="0" i="1" smtClean="0">
                                          <a:latin typeface="Cambria Math" panose="02040503050406030204" pitchFamily="18" charset="0"/>
                                        </a:rPr>
                                        <m:t>, </m:t>
                                      </m:r>
                                      <m:r>
                                        <a:rPr lang="en-CA" sz="1200" b="0" i="1" smtClean="0">
                                          <a:latin typeface="Cambria Math" panose="02040503050406030204" pitchFamily="18" charset="0"/>
                                        </a:rPr>
                                        <m:t>𝑘</m:t>
                                      </m:r>
                                    </m:e>
                                  </m:d>
                                </m:sup>
                              </m:sSup>
                            </m:e>
                          </m:nary>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𝑥</m:t>
                              </m:r>
                            </m:e>
                            <m:sub>
                              <m:r>
                                <a:rPr lang="en-CA" sz="1200" b="0" i="1" smtClean="0">
                                  <a:latin typeface="Cambria Math" panose="02040503050406030204" pitchFamily="18" charset="0"/>
                                </a:rPr>
                                <m:t>𝑗</m:t>
                              </m:r>
                            </m:sub>
                          </m:sSub>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 </m:t>
                                  </m:r>
                                  <m:r>
                                    <a:rPr lang="en-CA" sz="1200" b="0" i="1" smtClean="0">
                                      <a:latin typeface="Cambria Math" panose="02040503050406030204" pitchFamily="18" charset="0"/>
                                    </a:rPr>
                                    <m:t>𝑘</m:t>
                                  </m:r>
                                </m:e>
                              </m:d>
                            </m:sup>
                          </m:sSup>
                          <m:r>
                            <a:rPr lang="en-CA" sz="1200" b="0" i="1" smtClean="0">
                              <a:latin typeface="Cambria Math" panose="02040503050406030204" pitchFamily="18" charset="0"/>
                            </a:rPr>
                            <m:t>⋅</m:t>
                          </m:r>
                          <m:r>
                            <a:rPr lang="en-CA" sz="1200" b="0" i="1" smtClean="0">
                              <a:latin typeface="Cambria Math" panose="02040503050406030204" pitchFamily="18" charset="0"/>
                            </a:rPr>
                            <m:t>𝑥</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 </m:t>
                      </m:r>
                    </m:oMath>
                  </m:oMathPara>
                </a14:m>
                <a:endParaRPr lang="en-CA" sz="1200" dirty="0"/>
              </a:p>
            </p:txBody>
          </p:sp>
        </mc:Choice>
        <mc:Fallback xmlns="">
          <p:sp>
            <p:nvSpPr>
              <p:cNvPr id="46" name="TextBox 45"/>
              <p:cNvSpPr txBox="1">
                <a:spLocks noRot="1" noChangeAspect="1" noMove="1" noResize="1" noEditPoints="1" noAdjustHandles="1" noChangeArrowheads="1" noChangeShapeType="1" noTextEdit="1"/>
              </p:cNvSpPr>
              <p:nvPr/>
            </p:nvSpPr>
            <p:spPr>
              <a:xfrm>
                <a:off x="3515348" y="4789271"/>
                <a:ext cx="7240256" cy="594522"/>
              </a:xfrm>
              <a:prstGeom prst="rect">
                <a:avLst/>
              </a:prstGeom>
              <a:blipFill>
                <a:blip r:embed="rId1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464300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Face recognition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987244"/>
              </a:xfrm>
            </p:spPr>
            <p:txBody>
              <a:bodyPr/>
              <a:lstStyle/>
              <a:p>
                <a:r>
                  <a:rPr lang="en-CA" dirty="0"/>
                  <a:t>Compute the z for a new image x</a:t>
                </a:r>
              </a:p>
              <a:p>
                <a:r>
                  <a:rPr lang="en-CA" dirty="0"/>
                  <a:t>If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𝑘</m:t>
                        </m:r>
                      </m:sub>
                    </m:sSub>
                  </m:oMath>
                </a14:m>
                <a:r>
                  <a:rPr lang="en-CA" dirty="0"/>
                  <a:t> is the largest output, output name </a:t>
                </a:r>
                <a:r>
                  <a:rPr lang="en-CA" i="1" dirty="0"/>
                  <a:t>k</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987244"/>
              </a:xfrm>
              <a:blipFill>
                <a:blip r:embed="rId2"/>
                <a:stretch>
                  <a:fillRect l="-1391" t="-9877" b="-1790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33</a:t>
            </a:fld>
            <a:endParaRPr lang="en-CA"/>
          </a:p>
        </p:txBody>
      </p:sp>
      <p:sp>
        <p:nvSpPr>
          <p:cNvPr id="5"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7F3095-738A-4790-83C5-52C005F4D7A2}" type="slidenum">
              <a:rPr lang="en-CA" smtClean="0"/>
              <a:pPr/>
              <a:t>33</a:t>
            </a:fld>
            <a:endParaRPr lang="en-CA"/>
          </a:p>
        </p:txBody>
      </p:sp>
      <p:sp>
        <p:nvSpPr>
          <p:cNvPr id="6" name="Text Box 6"/>
          <p:cNvSpPr txBox="1">
            <a:spLocks noChangeArrowheads="1"/>
          </p:cNvSpPr>
          <p:nvPr/>
        </p:nvSpPr>
        <p:spPr bwMode="auto">
          <a:xfrm>
            <a:off x="5333361" y="4200885"/>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7" name="Oval 6"/>
              <p:cNvSpPr>
                <a:spLocks noChangeArrowheads="1"/>
              </p:cNvSpPr>
              <p:nvPr/>
            </p:nvSpPr>
            <p:spPr bwMode="auto">
              <a:xfrm>
                <a:off x="2337799" y="4165880"/>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7" name="Oval 6"/>
              <p:cNvSpPr>
                <a:spLocks noRot="1" noChangeAspect="1" noMove="1" noResize="1" noEditPoints="1" noAdjustHandles="1" noChangeArrowheads="1" noChangeShapeType="1" noTextEdit="1"/>
              </p:cNvSpPr>
              <p:nvPr/>
            </p:nvSpPr>
            <p:spPr bwMode="auto">
              <a:xfrm>
                <a:off x="2337799" y="4165880"/>
                <a:ext cx="431800" cy="431800"/>
              </a:xfrm>
              <a:prstGeom prst="ellipse">
                <a:avLst/>
              </a:prstGeom>
              <a:blipFill>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8" name="Oval 7"/>
          <p:cNvSpPr>
            <a:spLocks noChangeArrowheads="1"/>
          </p:cNvSpPr>
          <p:nvPr/>
        </p:nvSpPr>
        <p:spPr bwMode="auto">
          <a:xfrm>
            <a:off x="430359" y="6132792"/>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9" name="Oval 8"/>
          <p:cNvSpPr>
            <a:spLocks noChangeArrowheads="1"/>
          </p:cNvSpPr>
          <p:nvPr/>
        </p:nvSpPr>
        <p:spPr bwMode="auto">
          <a:xfrm>
            <a:off x="1373205" y="614162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10" name="Oval 9"/>
          <p:cNvSpPr>
            <a:spLocks noChangeArrowheads="1"/>
          </p:cNvSpPr>
          <p:nvPr/>
        </p:nvSpPr>
        <p:spPr bwMode="auto">
          <a:xfrm>
            <a:off x="5620753" y="614045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11" name="AutoShape 20"/>
          <p:cNvCxnSpPr>
            <a:cxnSpLocks noChangeShapeType="1"/>
            <a:stCxn id="9" idx="0"/>
            <a:endCxn id="24" idx="4"/>
          </p:cNvCxnSpPr>
          <p:nvPr/>
        </p:nvCxnSpPr>
        <p:spPr bwMode="auto">
          <a:xfrm flipV="1">
            <a:off x="1589105" y="4585044"/>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21"/>
          <p:cNvCxnSpPr>
            <a:cxnSpLocks noChangeShapeType="1"/>
            <a:stCxn id="8" idx="0"/>
          </p:cNvCxnSpPr>
          <p:nvPr/>
        </p:nvCxnSpPr>
        <p:spPr bwMode="auto">
          <a:xfrm flipV="1">
            <a:off x="646259" y="4552158"/>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2"/>
          <p:cNvCxnSpPr>
            <a:cxnSpLocks noChangeShapeType="1"/>
            <a:stCxn id="10" idx="0"/>
            <a:endCxn id="24" idx="5"/>
          </p:cNvCxnSpPr>
          <p:nvPr/>
        </p:nvCxnSpPr>
        <p:spPr bwMode="auto">
          <a:xfrm flipH="1" flipV="1">
            <a:off x="3642987" y="4521808"/>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8"/>
          <p:cNvCxnSpPr>
            <a:cxnSpLocks noChangeShapeType="1"/>
          </p:cNvCxnSpPr>
          <p:nvPr/>
        </p:nvCxnSpPr>
        <p:spPr bwMode="auto">
          <a:xfrm flipV="1">
            <a:off x="1773310" y="4585045"/>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9"/>
          <p:cNvCxnSpPr>
            <a:cxnSpLocks noChangeShapeType="1"/>
            <a:stCxn id="10" idx="7"/>
            <a:endCxn id="25" idx="5"/>
          </p:cNvCxnSpPr>
          <p:nvPr/>
        </p:nvCxnSpPr>
        <p:spPr bwMode="auto">
          <a:xfrm flipH="1" flipV="1">
            <a:off x="4635687" y="4504981"/>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3"/>
          <p:cNvCxnSpPr>
            <a:cxnSpLocks noChangeShapeType="1"/>
            <a:stCxn id="10" idx="1"/>
            <a:endCxn id="7" idx="5"/>
          </p:cNvCxnSpPr>
          <p:nvPr/>
        </p:nvCxnSpPr>
        <p:spPr bwMode="auto">
          <a:xfrm flipH="1" flipV="1">
            <a:off x="2706363" y="4534444"/>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36"/>
          <p:cNvCxnSpPr>
            <a:cxnSpLocks noChangeShapeType="1"/>
            <a:stCxn id="8" idx="1"/>
            <a:endCxn id="7" idx="2"/>
          </p:cNvCxnSpPr>
          <p:nvPr/>
        </p:nvCxnSpPr>
        <p:spPr bwMode="auto">
          <a:xfrm flipV="1">
            <a:off x="493595" y="4381780"/>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37"/>
          <p:cNvCxnSpPr>
            <a:cxnSpLocks noChangeShapeType="1"/>
            <a:stCxn id="9" idx="1"/>
            <a:endCxn id="7" idx="3"/>
          </p:cNvCxnSpPr>
          <p:nvPr/>
        </p:nvCxnSpPr>
        <p:spPr bwMode="auto">
          <a:xfrm flipV="1">
            <a:off x="1436441" y="4534444"/>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43"/>
          <p:cNvCxnSpPr>
            <a:cxnSpLocks noChangeShapeType="1"/>
          </p:cNvCxnSpPr>
          <p:nvPr/>
        </p:nvCxnSpPr>
        <p:spPr bwMode="auto">
          <a:xfrm flipV="1">
            <a:off x="828787" y="4518573"/>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AutoShape 46"/>
          <p:cNvSpPr>
            <a:spLocks noChangeArrowheads="1"/>
          </p:cNvSpPr>
          <p:nvPr/>
        </p:nvSpPr>
        <p:spPr bwMode="auto">
          <a:xfrm>
            <a:off x="6295782" y="6348692"/>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1" name="AutoShape 48"/>
          <p:cNvSpPr>
            <a:spLocks noChangeArrowheads="1"/>
          </p:cNvSpPr>
          <p:nvPr/>
        </p:nvSpPr>
        <p:spPr bwMode="auto">
          <a:xfrm>
            <a:off x="4742127" y="4374501"/>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2" name="Rectangle 21"/>
          <p:cNvSpPr>
            <a:spLocks noChangeArrowheads="1"/>
          </p:cNvSpPr>
          <p:nvPr/>
        </p:nvSpPr>
        <p:spPr bwMode="auto">
          <a:xfrm>
            <a:off x="5293580" y="4077090"/>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3" name="Rectangle 22"/>
          <p:cNvSpPr>
            <a:spLocks noChangeArrowheads="1"/>
          </p:cNvSpPr>
          <p:nvPr/>
        </p:nvSpPr>
        <p:spPr bwMode="auto">
          <a:xfrm>
            <a:off x="6873654" y="5985091"/>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24" name="Oval 23"/>
              <p:cNvSpPr>
                <a:spLocks noChangeArrowheads="1"/>
              </p:cNvSpPr>
              <p:nvPr/>
            </p:nvSpPr>
            <p:spPr bwMode="auto">
              <a:xfrm>
                <a:off x="3274423" y="415324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24" name="Oval 23"/>
              <p:cNvSpPr>
                <a:spLocks noRot="1" noChangeAspect="1" noMove="1" noResize="1" noEditPoints="1" noAdjustHandles="1" noChangeArrowheads="1" noChangeShapeType="1" noTextEdit="1"/>
              </p:cNvSpPr>
              <p:nvPr/>
            </p:nvSpPr>
            <p:spPr bwMode="auto">
              <a:xfrm>
                <a:off x="3274423" y="4153244"/>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Oval 24"/>
              <p:cNvSpPr>
                <a:spLocks noChangeArrowheads="1"/>
              </p:cNvSpPr>
              <p:nvPr/>
            </p:nvSpPr>
            <p:spPr bwMode="auto">
              <a:xfrm>
                <a:off x="4267123" y="4136417"/>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25" name="Oval 24"/>
              <p:cNvSpPr>
                <a:spLocks noRot="1" noChangeAspect="1" noMove="1" noResize="1" noEditPoints="1" noAdjustHandles="1" noChangeArrowheads="1" noChangeShapeType="1" noTextEdit="1"/>
              </p:cNvSpPr>
              <p:nvPr/>
            </p:nvSpPr>
            <p:spPr bwMode="auto">
              <a:xfrm>
                <a:off x="4267123" y="4136417"/>
                <a:ext cx="431800" cy="431800"/>
              </a:xfrm>
              <a:prstGeom prst="ellipse">
                <a:avLst/>
              </a:prstGeom>
              <a:blipFill>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441912" y="6125132"/>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26" name="Rectangle 25"/>
              <p:cNvSpPr>
                <a:spLocks noRot="1" noChangeAspect="1" noMove="1" noResize="1" noEditPoints="1" noAdjustHandles="1" noChangeArrowheads="1" noChangeShapeType="1" noTextEdit="1"/>
              </p:cNvSpPr>
              <p:nvPr/>
            </p:nvSpPr>
            <p:spPr>
              <a:xfrm>
                <a:off x="441912" y="6125132"/>
                <a:ext cx="460767" cy="369332"/>
              </a:xfrm>
              <a:prstGeom prst="rect">
                <a:avLst/>
              </a:prstGeom>
              <a:blipFill>
                <a:blip r:embed="rId6"/>
                <a:stretch>
                  <a:fillRect/>
                </a:stretch>
              </a:blipFill>
            </p:spPr>
            <p:txBody>
              <a:bodyPr/>
              <a:lstStyle/>
              <a:p>
                <a:r>
                  <a:rPr lang="en-CA">
                    <a:noFill/>
                  </a:rPr>
                  <a:t> </a:t>
                </a:r>
              </a:p>
            </p:txBody>
          </p:sp>
        </mc:Fallback>
      </mc:AlternateContent>
      <p:sp>
        <p:nvSpPr>
          <p:cNvPr id="27" name="TextBox 26"/>
          <p:cNvSpPr txBox="1"/>
          <p:nvPr/>
        </p:nvSpPr>
        <p:spPr>
          <a:xfrm>
            <a:off x="963831" y="6178639"/>
            <a:ext cx="293328" cy="369332"/>
          </a:xfrm>
          <a:prstGeom prst="rect">
            <a:avLst/>
          </a:prstGeom>
          <a:noFill/>
        </p:spPr>
        <p:txBody>
          <a:bodyPr wrap="square" rtlCol="0">
            <a:spAutoFit/>
          </a:bodyPr>
          <a:lstStyle/>
          <a:p>
            <a:r>
              <a:rPr lang="en-CA" dirty="0"/>
              <a:t>…</a:t>
            </a:r>
          </a:p>
        </p:txBody>
      </p:sp>
      <p:sp>
        <p:nvSpPr>
          <p:cNvPr id="28" name="TextBox 27"/>
          <p:cNvSpPr txBox="1"/>
          <p:nvPr/>
        </p:nvSpPr>
        <p:spPr>
          <a:xfrm flipH="1">
            <a:off x="2002613" y="6169410"/>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29" name="Rectangle 28"/>
              <p:cNvSpPr/>
              <p:nvPr/>
            </p:nvSpPr>
            <p:spPr>
              <a:xfrm>
                <a:off x="1352389" y="6144029"/>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29" name="Rectangle 28"/>
              <p:cNvSpPr>
                <a:spLocks noRot="1" noChangeAspect="1" noMove="1" noResize="1" noEditPoints="1" noAdjustHandles="1" noChangeArrowheads="1" noChangeShapeType="1" noTextEdit="1"/>
              </p:cNvSpPr>
              <p:nvPr/>
            </p:nvSpPr>
            <p:spPr>
              <a:xfrm>
                <a:off x="1352389" y="6144029"/>
                <a:ext cx="519822" cy="33855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5524260" y="6186188"/>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30" name="Rectangle 29"/>
              <p:cNvSpPr>
                <a:spLocks noRot="1" noChangeAspect="1" noMove="1" noResize="1" noEditPoints="1" noAdjustHandles="1" noChangeArrowheads="1" noChangeShapeType="1" noTextEdit="1"/>
              </p:cNvSpPr>
              <p:nvPr/>
            </p:nvSpPr>
            <p:spPr>
              <a:xfrm>
                <a:off x="5524260" y="6186188"/>
                <a:ext cx="624786" cy="307777"/>
              </a:xfrm>
              <a:prstGeom prst="rect">
                <a:avLst/>
              </a:prstGeom>
              <a:blipFill>
                <a:blip r:embed="rId8"/>
                <a:stretch>
                  <a:fillRect/>
                </a:stretch>
              </a:blipFill>
            </p:spPr>
            <p:txBody>
              <a:bodyPr/>
              <a:lstStyle/>
              <a:p>
                <a:r>
                  <a:rPr lang="en-CA">
                    <a:noFill/>
                  </a:rPr>
                  <a:t> </a:t>
                </a:r>
              </a:p>
            </p:txBody>
          </p:sp>
        </mc:Fallback>
      </mc:AlternateContent>
      <p:sp>
        <p:nvSpPr>
          <p:cNvPr id="31" name="TextBox 30"/>
          <p:cNvSpPr txBox="1"/>
          <p:nvPr/>
        </p:nvSpPr>
        <p:spPr>
          <a:xfrm>
            <a:off x="2840238" y="4164847"/>
            <a:ext cx="534986" cy="369332"/>
          </a:xfrm>
          <a:prstGeom prst="rect">
            <a:avLst/>
          </a:prstGeom>
          <a:noFill/>
        </p:spPr>
        <p:txBody>
          <a:bodyPr wrap="square" rtlCol="0">
            <a:spAutoFit/>
          </a:bodyPr>
          <a:lstStyle/>
          <a:p>
            <a:r>
              <a:rPr lang="en-CA" dirty="0"/>
              <a:t>…</a:t>
            </a:r>
          </a:p>
        </p:txBody>
      </p:sp>
      <p:sp>
        <p:nvSpPr>
          <p:cNvPr id="32" name="TextBox 31"/>
          <p:cNvSpPr txBox="1"/>
          <p:nvPr/>
        </p:nvSpPr>
        <p:spPr>
          <a:xfrm>
            <a:off x="3883207" y="4182826"/>
            <a:ext cx="534986" cy="369332"/>
          </a:xfrm>
          <a:prstGeom prst="rect">
            <a:avLst/>
          </a:prstGeom>
          <a:noFill/>
        </p:spPr>
        <p:txBody>
          <a:bodyPr wrap="square" rtlCol="0">
            <a:spAutoFit/>
          </a:bodyPr>
          <a:lstStyle/>
          <a:p>
            <a:r>
              <a:rPr lang="en-CA" dirty="0"/>
              <a:t>…</a:t>
            </a:r>
          </a:p>
        </p:txBody>
      </p:sp>
      <p:sp>
        <p:nvSpPr>
          <p:cNvPr id="33" name="TextBox 32"/>
          <p:cNvSpPr txBox="1"/>
          <p:nvPr/>
        </p:nvSpPr>
        <p:spPr>
          <a:xfrm flipH="1">
            <a:off x="2333578" y="6169410"/>
            <a:ext cx="185028" cy="369332"/>
          </a:xfrm>
          <a:prstGeom prst="rect">
            <a:avLst/>
          </a:prstGeom>
          <a:noFill/>
        </p:spPr>
        <p:txBody>
          <a:bodyPr wrap="square" rtlCol="0">
            <a:spAutoFit/>
          </a:bodyPr>
          <a:lstStyle/>
          <a:p>
            <a:r>
              <a:rPr lang="en-CA" dirty="0"/>
              <a:t>…</a:t>
            </a:r>
          </a:p>
        </p:txBody>
      </p:sp>
      <p:sp>
        <p:nvSpPr>
          <p:cNvPr id="34" name="TextBox 33"/>
          <p:cNvSpPr txBox="1"/>
          <p:nvPr/>
        </p:nvSpPr>
        <p:spPr>
          <a:xfrm>
            <a:off x="2766669" y="6169409"/>
            <a:ext cx="511054" cy="369332"/>
          </a:xfrm>
          <a:prstGeom prst="rect">
            <a:avLst/>
          </a:prstGeom>
          <a:noFill/>
        </p:spPr>
        <p:txBody>
          <a:bodyPr wrap="square" rtlCol="0">
            <a:spAutoFit/>
          </a:bodyPr>
          <a:lstStyle/>
          <a:p>
            <a:r>
              <a:rPr lang="en-CA" dirty="0"/>
              <a:t>…</a:t>
            </a:r>
          </a:p>
        </p:txBody>
      </p:sp>
      <p:sp>
        <p:nvSpPr>
          <p:cNvPr id="35" name="TextBox 34"/>
          <p:cNvSpPr txBox="1"/>
          <p:nvPr/>
        </p:nvSpPr>
        <p:spPr>
          <a:xfrm flipH="1">
            <a:off x="3284925" y="6169410"/>
            <a:ext cx="246422" cy="369332"/>
          </a:xfrm>
          <a:prstGeom prst="rect">
            <a:avLst/>
          </a:prstGeom>
          <a:noFill/>
        </p:spPr>
        <p:txBody>
          <a:bodyPr wrap="square" rtlCol="0">
            <a:spAutoFit/>
          </a:bodyPr>
          <a:lstStyle/>
          <a:p>
            <a:r>
              <a:rPr lang="en-CA" dirty="0"/>
              <a:t>…</a:t>
            </a:r>
          </a:p>
        </p:txBody>
      </p:sp>
      <p:sp>
        <p:nvSpPr>
          <p:cNvPr id="36" name="TextBox 35"/>
          <p:cNvSpPr txBox="1"/>
          <p:nvPr/>
        </p:nvSpPr>
        <p:spPr>
          <a:xfrm flipH="1">
            <a:off x="3672158" y="6171685"/>
            <a:ext cx="246422" cy="369332"/>
          </a:xfrm>
          <a:prstGeom prst="rect">
            <a:avLst/>
          </a:prstGeom>
          <a:noFill/>
        </p:spPr>
        <p:txBody>
          <a:bodyPr wrap="square" rtlCol="0">
            <a:spAutoFit/>
          </a:bodyPr>
          <a:lstStyle/>
          <a:p>
            <a:r>
              <a:rPr lang="en-CA" dirty="0"/>
              <a:t>…</a:t>
            </a:r>
          </a:p>
        </p:txBody>
      </p:sp>
      <p:sp>
        <p:nvSpPr>
          <p:cNvPr id="37" name="TextBox 36"/>
          <p:cNvSpPr txBox="1"/>
          <p:nvPr/>
        </p:nvSpPr>
        <p:spPr>
          <a:xfrm flipH="1">
            <a:off x="4150700" y="6178639"/>
            <a:ext cx="246422" cy="369332"/>
          </a:xfrm>
          <a:prstGeom prst="rect">
            <a:avLst/>
          </a:prstGeom>
          <a:noFill/>
        </p:spPr>
        <p:txBody>
          <a:bodyPr wrap="square" rtlCol="0">
            <a:spAutoFit/>
          </a:bodyPr>
          <a:lstStyle/>
          <a:p>
            <a:r>
              <a:rPr lang="en-CA" dirty="0"/>
              <a:t>…</a:t>
            </a:r>
          </a:p>
        </p:txBody>
      </p:sp>
      <p:sp>
        <p:nvSpPr>
          <p:cNvPr id="38" name="TextBox 37"/>
          <p:cNvSpPr txBox="1"/>
          <p:nvPr/>
        </p:nvSpPr>
        <p:spPr>
          <a:xfrm flipH="1">
            <a:off x="4493641" y="6178489"/>
            <a:ext cx="246422" cy="369332"/>
          </a:xfrm>
          <a:prstGeom prst="rect">
            <a:avLst/>
          </a:prstGeom>
          <a:noFill/>
        </p:spPr>
        <p:txBody>
          <a:bodyPr wrap="square" rtlCol="0">
            <a:spAutoFit/>
          </a:bodyPr>
          <a:lstStyle/>
          <a:p>
            <a:r>
              <a:rPr lang="en-CA" dirty="0"/>
              <a:t>…</a:t>
            </a:r>
          </a:p>
        </p:txBody>
      </p:sp>
      <p:sp>
        <p:nvSpPr>
          <p:cNvPr id="39" name="TextBox 38"/>
          <p:cNvSpPr txBox="1"/>
          <p:nvPr/>
        </p:nvSpPr>
        <p:spPr>
          <a:xfrm flipH="1">
            <a:off x="4864301" y="6178489"/>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40" name="TextBox 39"/>
              <p:cNvSpPr txBox="1"/>
              <p:nvPr/>
            </p:nvSpPr>
            <p:spPr>
              <a:xfrm>
                <a:off x="963831" y="5290304"/>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40" name="TextBox 39"/>
              <p:cNvSpPr txBox="1">
                <a:spLocks noRot="1" noChangeAspect="1" noMove="1" noResize="1" noEditPoints="1" noAdjustHandles="1" noChangeArrowheads="1" noChangeShapeType="1" noTextEdit="1"/>
              </p:cNvSpPr>
              <p:nvPr/>
            </p:nvSpPr>
            <p:spPr>
              <a:xfrm>
                <a:off x="963831" y="5290304"/>
                <a:ext cx="532197" cy="192360"/>
              </a:xfrm>
              <a:prstGeom prst="rect">
                <a:avLst/>
              </a:prstGeom>
              <a:blipFill>
                <a:blip r:embed="rId9"/>
                <a:stretch>
                  <a:fillRect l="-6897" t="-6452" r="-4598"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680299" y="4222462"/>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680299" y="4222462"/>
                <a:ext cx="376770" cy="192360"/>
              </a:xfrm>
              <a:prstGeom prst="rect">
                <a:avLst/>
              </a:prstGeom>
              <a:blipFill>
                <a:blip r:embed="rId10"/>
                <a:stretch>
                  <a:fillRect l="-11475" t="-6452" r="-8197" b="-9677"/>
                </a:stretch>
              </a:blipFill>
            </p:spPr>
            <p:txBody>
              <a:bodyPr/>
              <a:lstStyle/>
              <a:p>
                <a:r>
                  <a:rPr lang="en-CA">
                    <a:noFill/>
                  </a:rPr>
                  <a:t> </a:t>
                </a:r>
              </a:p>
            </p:txBody>
          </p:sp>
        </mc:Fallback>
      </mc:AlternateContent>
      <p:cxnSp>
        <p:nvCxnSpPr>
          <p:cNvPr id="42" name="Straight Arrow Connector 41"/>
          <p:cNvCxnSpPr>
            <a:endCxn id="7" idx="1"/>
          </p:cNvCxnSpPr>
          <p:nvPr/>
        </p:nvCxnSpPr>
        <p:spPr>
          <a:xfrm flipV="1">
            <a:off x="2067240" y="4229116"/>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922295" y="5203666"/>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922295" y="5203666"/>
                <a:ext cx="722955" cy="192360"/>
              </a:xfrm>
              <a:prstGeom prst="rect">
                <a:avLst/>
              </a:prstGeom>
              <a:blipFill>
                <a:blip r:embed="rId11"/>
                <a:stretch>
                  <a:fillRect l="-5042" t="-6452" r="-3361"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835220" y="4048650"/>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44" name="TextBox 43"/>
              <p:cNvSpPr txBox="1">
                <a:spLocks noRot="1" noChangeAspect="1" noMove="1" noResize="1" noEditPoints="1" noAdjustHandles="1" noChangeArrowheads="1" noChangeShapeType="1" noTextEdit="1"/>
              </p:cNvSpPr>
              <p:nvPr/>
            </p:nvSpPr>
            <p:spPr>
              <a:xfrm>
                <a:off x="2835220" y="4048650"/>
                <a:ext cx="376770" cy="192360"/>
              </a:xfrm>
              <a:prstGeom prst="rect">
                <a:avLst/>
              </a:prstGeom>
              <a:blipFill>
                <a:blip r:embed="rId12"/>
                <a:stretch>
                  <a:fillRect l="-9677" t="-6250" r="-6452" b="-9375"/>
                </a:stretch>
              </a:blipFill>
            </p:spPr>
            <p:txBody>
              <a:bodyPr/>
              <a:lstStyle/>
              <a:p>
                <a:r>
                  <a:rPr lang="en-CA">
                    <a:noFill/>
                  </a:rPr>
                  <a:t> </a:t>
                </a:r>
              </a:p>
            </p:txBody>
          </p:sp>
        </mc:Fallback>
      </mc:AlternateContent>
      <p:cxnSp>
        <p:nvCxnSpPr>
          <p:cNvPr id="45" name="Straight Arrow Connector 44"/>
          <p:cNvCxnSpPr>
            <a:endCxn id="24" idx="1"/>
          </p:cNvCxnSpPr>
          <p:nvPr/>
        </p:nvCxnSpPr>
        <p:spPr>
          <a:xfrm>
            <a:off x="3222161" y="4107084"/>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834098" y="6033185"/>
            <a:ext cx="4572000" cy="646331"/>
          </a:xfrm>
          <a:prstGeom prst="rect">
            <a:avLst/>
          </a:prstGeom>
        </p:spPr>
        <p:txBody>
          <a:bodyPr>
            <a:spAutoFit/>
          </a:bodyPr>
          <a:lstStyle/>
          <a:p>
            <a:pPr>
              <a:spcBef>
                <a:spcPct val="50000"/>
              </a:spcBef>
            </a:pPr>
            <a:r>
              <a:rPr lang="en-US" altLang="en-US" dirty="0">
                <a:solidFill>
                  <a:srgbClr val="3333CC"/>
                </a:solidFill>
              </a:rPr>
              <a:t>input vector </a:t>
            </a:r>
            <a:br>
              <a:rPr lang="en-US" altLang="en-US" dirty="0">
                <a:solidFill>
                  <a:srgbClr val="3333CC"/>
                </a:solidFill>
              </a:rPr>
            </a:br>
            <a:r>
              <a:rPr lang="en-US" altLang="en-US" dirty="0">
                <a:solidFill>
                  <a:srgbClr val="3333CC"/>
                </a:solidFill>
              </a:rPr>
              <a:t>(flattened 64x64 image)</a:t>
            </a:r>
          </a:p>
        </p:txBody>
      </p:sp>
      <mc:AlternateContent xmlns:mc="http://schemas.openxmlformats.org/markup-compatibility/2006" xmlns:a14="http://schemas.microsoft.com/office/drawing/2010/main">
        <mc:Choice Requires="a14">
          <p:sp>
            <p:nvSpPr>
              <p:cNvPr id="47" name="TextBox 46"/>
              <p:cNvSpPr txBox="1"/>
              <p:nvPr/>
            </p:nvSpPr>
            <p:spPr>
              <a:xfrm>
                <a:off x="3587913" y="4736914"/>
                <a:ext cx="7240256" cy="594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𝑧</m:t>
                          </m:r>
                        </m:e>
                        <m:sub>
                          <m:r>
                            <a:rPr lang="en-CA" sz="1200" b="0" i="1" smtClean="0">
                              <a:latin typeface="Cambria Math" panose="02040503050406030204" pitchFamily="18" charset="0"/>
                            </a:rPr>
                            <m:t>𝑘</m:t>
                          </m:r>
                        </m:sub>
                      </m:sSub>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nary>
                            <m:naryPr>
                              <m:chr m:val="∑"/>
                              <m:ctrlPr>
                                <a:rPr lang="en-CA" sz="1200" b="0" i="1" smtClean="0">
                                  <a:latin typeface="Cambria Math" panose="02040503050406030204" pitchFamily="18" charset="0"/>
                                </a:rPr>
                              </m:ctrlPr>
                            </m:naryPr>
                            <m:sub>
                              <m:r>
                                <m:rPr>
                                  <m:brk m:alnAt="23"/>
                                </m:rPr>
                                <a:rPr lang="en-CA" sz="1200" b="0" i="1" smtClean="0">
                                  <a:latin typeface="Cambria Math" panose="02040503050406030204" pitchFamily="18" charset="0"/>
                                </a:rPr>
                                <m:t>𝑗</m:t>
                              </m:r>
                              <m:r>
                                <a:rPr lang="en-CA" sz="1200" b="0" i="1" smtClean="0">
                                  <a:latin typeface="Cambria Math" panose="02040503050406030204" pitchFamily="18" charset="0"/>
                                </a:rPr>
                                <m:t>=1</m:t>
                              </m:r>
                            </m:sub>
                            <m:sup>
                              <m:r>
                                <a:rPr lang="en-CA" sz="1200" b="0" i="1" smtClean="0">
                                  <a:latin typeface="Cambria Math" panose="02040503050406030204" pitchFamily="18" charset="0"/>
                                </a:rPr>
                                <m:t>4096</m:t>
                              </m:r>
                            </m:sup>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𝑗</m:t>
                                      </m:r>
                                      <m:r>
                                        <a:rPr lang="en-CA" sz="1200" b="0" i="1" smtClean="0">
                                          <a:latin typeface="Cambria Math" panose="02040503050406030204" pitchFamily="18" charset="0"/>
                                        </a:rPr>
                                        <m:t>, </m:t>
                                      </m:r>
                                      <m:r>
                                        <a:rPr lang="en-CA" sz="1200" b="0" i="1" smtClean="0">
                                          <a:latin typeface="Cambria Math" panose="02040503050406030204" pitchFamily="18" charset="0"/>
                                        </a:rPr>
                                        <m:t>𝑘</m:t>
                                      </m:r>
                                    </m:e>
                                  </m:d>
                                </m:sup>
                              </m:sSup>
                            </m:e>
                          </m:nary>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𝑥</m:t>
                              </m:r>
                            </m:e>
                            <m:sub>
                              <m:r>
                                <a:rPr lang="en-CA" sz="1200" b="0" i="1" smtClean="0">
                                  <a:latin typeface="Cambria Math" panose="02040503050406030204" pitchFamily="18" charset="0"/>
                                </a:rPr>
                                <m:t>𝑗</m:t>
                              </m:r>
                            </m:sub>
                          </m:sSub>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 </m:t>
                                  </m:r>
                                  <m:r>
                                    <a:rPr lang="en-CA" sz="1200" b="0" i="1" smtClean="0">
                                      <a:latin typeface="Cambria Math" panose="02040503050406030204" pitchFamily="18" charset="0"/>
                                    </a:rPr>
                                    <m:t>𝑘</m:t>
                                  </m:r>
                                </m:e>
                              </m:d>
                            </m:sup>
                          </m:sSup>
                          <m:r>
                            <a:rPr lang="en-CA" sz="1200" b="0" i="1" smtClean="0">
                              <a:latin typeface="Cambria Math" panose="02040503050406030204" pitchFamily="18" charset="0"/>
                            </a:rPr>
                            <m:t>⋅</m:t>
                          </m:r>
                          <m:r>
                            <a:rPr lang="en-CA" sz="1200" b="0" i="1" smtClean="0">
                              <a:latin typeface="Cambria Math" panose="02040503050406030204" pitchFamily="18" charset="0"/>
                            </a:rPr>
                            <m:t>𝑥</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 </m:t>
                      </m:r>
                    </m:oMath>
                  </m:oMathPara>
                </a14:m>
                <a:endParaRPr lang="en-CA" sz="1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3587913" y="4736914"/>
                <a:ext cx="7240256" cy="594522"/>
              </a:xfrm>
              <a:prstGeom prst="rect">
                <a:avLst/>
              </a:prstGeom>
              <a:blipFill>
                <a:blip r:embed="rId1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342817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An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799499"/>
                <a:ext cx="7886700" cy="1422672"/>
              </a:xfrm>
            </p:spPr>
            <p:txBody>
              <a:bodyPr>
                <a:normAutofit/>
              </a:bodyPr>
              <a:lstStyle/>
              <a:p>
                <a:pPr marL="0" indent="0">
                  <a:buNone/>
                </a:pPr>
                <a14:m>
                  <m:oMath xmlns:m="http://schemas.openxmlformats.org/officeDocument/2006/math">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a14:m>
                <a:r>
                  <a:rPr lang="en-CA" sz="1800" dirty="0"/>
                  <a:t> is large if </a:t>
                </a:r>
                <a14:m>
                  <m:oMath xmlns:m="http://schemas.openxmlformats.org/officeDocument/2006/math">
                    <m:sSup>
                      <m:sSupPr>
                        <m:ctrlPr>
                          <a:rPr lang="en-CA" sz="1800" i="1">
                            <a:latin typeface="Cambria Math" panose="02040503050406030204" pitchFamily="18" charset="0"/>
                          </a:rPr>
                        </m:ctrlPr>
                      </m:sSupPr>
                      <m:e>
                        <m:r>
                          <a:rPr lang="en-CA" sz="1800" i="1">
                            <a:latin typeface="Cambria Math" panose="02040503050406030204" pitchFamily="18" charset="0"/>
                          </a:rPr>
                          <m:t>𝑊</m:t>
                        </m:r>
                      </m:e>
                      <m:sup>
                        <m:d>
                          <m:dPr>
                            <m:ctrlPr>
                              <a:rPr lang="en-CA" sz="1800" i="1">
                                <a:latin typeface="Cambria Math" panose="02040503050406030204" pitchFamily="18" charset="0"/>
                              </a:rPr>
                            </m:ctrlPr>
                          </m:dPr>
                          <m:e>
                            <m:r>
                              <a:rPr lang="en-CA" sz="1800" i="1">
                                <a:latin typeface="Cambria Math" panose="02040503050406030204" pitchFamily="18" charset="0"/>
                              </a:rPr>
                              <m:t>1, ∗, </m:t>
                            </m:r>
                            <m:r>
                              <a:rPr lang="en-CA" sz="1800" b="0" i="1" smtClean="0">
                                <a:latin typeface="Cambria Math" panose="02040503050406030204" pitchFamily="18" charset="0"/>
                              </a:rPr>
                              <m:t>1</m:t>
                            </m:r>
                          </m:e>
                        </m:d>
                      </m:sup>
                    </m:sSup>
                    <m:r>
                      <a:rPr lang="en-CA" sz="1800" i="1">
                        <a:latin typeface="Cambria Math" panose="02040503050406030204" pitchFamily="18" charset="0"/>
                      </a:rPr>
                      <m:t>⋅</m:t>
                    </m:r>
                    <m:r>
                      <a:rPr lang="en-CA" sz="1800" i="1">
                        <a:latin typeface="Cambria Math" panose="02040503050406030204" pitchFamily="18" charset="0"/>
                      </a:rPr>
                      <m:t>𝑥</m:t>
                    </m:r>
                  </m:oMath>
                </a14:m>
                <a:r>
                  <a:rPr lang="en-CA" sz="1800" dirty="0"/>
                  <a:t> is large</a:t>
                </a:r>
                <a:br>
                  <a:rPr lang="en-CA" sz="1800" dirty="0"/>
                </a:br>
                <a14:m>
                  <m:oMath xmlns:m="http://schemas.openxmlformats.org/officeDocument/2006/math">
                    <m:sSub>
                      <m:sSubPr>
                        <m:ctrlPr>
                          <a:rPr lang="en-CA" sz="1800" i="1">
                            <a:latin typeface="Cambria Math" panose="02040503050406030204" pitchFamily="18" charset="0"/>
                          </a:rPr>
                        </m:ctrlPr>
                      </m:sSubPr>
                      <m:e>
                        <m:r>
                          <a:rPr lang="en-CA" sz="1800" i="1">
                            <a:latin typeface="Cambria Math" panose="02040503050406030204" pitchFamily="18" charset="0"/>
                          </a:rPr>
                          <m:t>𝑧</m:t>
                        </m:r>
                      </m:e>
                      <m:sub>
                        <m:r>
                          <a:rPr lang="en-CA" sz="1800" b="0" i="1" smtClean="0">
                            <a:latin typeface="Cambria Math" panose="02040503050406030204" pitchFamily="18" charset="0"/>
                          </a:rPr>
                          <m:t>2</m:t>
                        </m:r>
                      </m:sub>
                    </m:sSub>
                  </m:oMath>
                </a14:m>
                <a:r>
                  <a:rPr lang="en-CA" sz="1800" dirty="0"/>
                  <a:t> is large if </a:t>
                </a:r>
                <a14:m>
                  <m:oMath xmlns:m="http://schemas.openxmlformats.org/officeDocument/2006/math">
                    <m:sSup>
                      <m:sSupPr>
                        <m:ctrlPr>
                          <a:rPr lang="en-CA" sz="1800" i="1">
                            <a:latin typeface="Cambria Math" panose="02040503050406030204" pitchFamily="18" charset="0"/>
                          </a:rPr>
                        </m:ctrlPr>
                      </m:sSupPr>
                      <m:e>
                        <m:r>
                          <a:rPr lang="en-CA" sz="1800" i="1">
                            <a:latin typeface="Cambria Math" panose="02040503050406030204" pitchFamily="18" charset="0"/>
                          </a:rPr>
                          <m:t>𝑊</m:t>
                        </m:r>
                      </m:e>
                      <m:sup>
                        <m:d>
                          <m:dPr>
                            <m:ctrlPr>
                              <a:rPr lang="en-CA" sz="1800" i="1">
                                <a:latin typeface="Cambria Math" panose="02040503050406030204" pitchFamily="18" charset="0"/>
                              </a:rPr>
                            </m:ctrlPr>
                          </m:dPr>
                          <m:e>
                            <m:r>
                              <a:rPr lang="en-CA" sz="1800" i="1">
                                <a:latin typeface="Cambria Math" panose="02040503050406030204" pitchFamily="18" charset="0"/>
                              </a:rPr>
                              <m:t>1, ∗, </m:t>
                            </m:r>
                            <m:r>
                              <a:rPr lang="en-CA" sz="1800" b="0" i="1" smtClean="0">
                                <a:latin typeface="Cambria Math" panose="02040503050406030204" pitchFamily="18" charset="0"/>
                              </a:rPr>
                              <m:t>2</m:t>
                            </m:r>
                          </m:e>
                        </m:d>
                      </m:sup>
                    </m:sSup>
                    <m:r>
                      <a:rPr lang="en-CA" sz="1800" i="1">
                        <a:latin typeface="Cambria Math" panose="02040503050406030204" pitchFamily="18" charset="0"/>
                      </a:rPr>
                      <m:t>⋅</m:t>
                    </m:r>
                    <m:r>
                      <a:rPr lang="en-CA" sz="1800" i="1">
                        <a:latin typeface="Cambria Math" panose="02040503050406030204" pitchFamily="18" charset="0"/>
                      </a:rPr>
                      <m:t>𝑥</m:t>
                    </m:r>
                  </m:oMath>
                </a14:m>
                <a:r>
                  <a:rPr lang="en-CA" sz="1800" dirty="0"/>
                  <a:t> is large</a:t>
                </a:r>
              </a:p>
              <a:p>
                <a:pPr marL="0" indent="0">
                  <a:buNone/>
                </a:pPr>
                <a:r>
                  <a:rPr lang="en-CA" sz="1800" dirty="0"/>
                  <a:t>….</a:t>
                </a:r>
              </a:p>
              <a:p>
                <a:pPr marL="0" indent="0">
                  <a:buNone/>
                </a:pPr>
                <a14:m>
                  <m:oMath xmlns:m="http://schemas.openxmlformats.org/officeDocument/2006/math">
                    <m:sSup>
                      <m:sSupPr>
                        <m:ctrlPr>
                          <a:rPr lang="en-CA" sz="1700" i="1">
                            <a:latin typeface="Cambria Math" panose="02040503050406030204" pitchFamily="18" charset="0"/>
                          </a:rPr>
                        </m:ctrlPr>
                      </m:sSupPr>
                      <m:e>
                        <m:r>
                          <a:rPr lang="en-CA" sz="1700" i="1">
                            <a:latin typeface="Cambria Math" panose="02040503050406030204" pitchFamily="18" charset="0"/>
                          </a:rPr>
                          <m:t>𝑊</m:t>
                        </m:r>
                      </m:e>
                      <m:sup>
                        <m:d>
                          <m:dPr>
                            <m:ctrlPr>
                              <a:rPr lang="en-CA" sz="1700" i="1">
                                <a:latin typeface="Cambria Math" panose="02040503050406030204" pitchFamily="18" charset="0"/>
                              </a:rPr>
                            </m:ctrlPr>
                          </m:dPr>
                          <m:e>
                            <m:r>
                              <a:rPr lang="en-CA" sz="1700" i="1">
                                <a:latin typeface="Cambria Math" panose="02040503050406030204" pitchFamily="18" charset="0"/>
                              </a:rPr>
                              <m:t>1, ∗, 1</m:t>
                            </m:r>
                          </m:e>
                        </m:d>
                      </m:sup>
                    </m:sSup>
                  </m:oMath>
                </a14:m>
                <a:r>
                  <a:rPr lang="en-CA" sz="1700" dirty="0"/>
                  <a:t>, </a:t>
                </a:r>
                <a14:m>
                  <m:oMath xmlns:m="http://schemas.openxmlformats.org/officeDocument/2006/math">
                    <m:sSup>
                      <m:sSupPr>
                        <m:ctrlPr>
                          <a:rPr lang="en-CA" sz="1700" i="1">
                            <a:latin typeface="Cambria Math" panose="02040503050406030204" pitchFamily="18" charset="0"/>
                          </a:rPr>
                        </m:ctrlPr>
                      </m:sSupPr>
                      <m:e>
                        <m:r>
                          <a:rPr lang="en-CA" sz="1700" i="1">
                            <a:latin typeface="Cambria Math" panose="02040503050406030204" pitchFamily="18" charset="0"/>
                          </a:rPr>
                          <m:t>𝑊</m:t>
                        </m:r>
                      </m:e>
                      <m:sup>
                        <m:d>
                          <m:dPr>
                            <m:ctrlPr>
                              <a:rPr lang="en-CA" sz="1700" i="1">
                                <a:latin typeface="Cambria Math" panose="02040503050406030204" pitchFamily="18" charset="0"/>
                              </a:rPr>
                            </m:ctrlPr>
                          </m:dPr>
                          <m:e>
                            <m:r>
                              <a:rPr lang="en-CA" sz="1700" i="1">
                                <a:latin typeface="Cambria Math" panose="02040503050406030204" pitchFamily="18" charset="0"/>
                              </a:rPr>
                              <m:t>1, ∗, </m:t>
                            </m:r>
                            <m:r>
                              <a:rPr lang="en-CA" sz="1700" b="0" i="1" smtClean="0">
                                <a:latin typeface="Cambria Math" panose="02040503050406030204" pitchFamily="18" charset="0"/>
                              </a:rPr>
                              <m:t>2</m:t>
                            </m:r>
                          </m:e>
                        </m:d>
                      </m:sup>
                    </m:sSup>
                  </m:oMath>
                </a14:m>
                <a:r>
                  <a:rPr lang="en-CA" sz="1700" dirty="0"/>
                  <a:t>, …, </a:t>
                </a:r>
                <a14:m>
                  <m:oMath xmlns:m="http://schemas.openxmlformats.org/officeDocument/2006/math">
                    <m:sSup>
                      <m:sSupPr>
                        <m:ctrlPr>
                          <a:rPr lang="en-CA" sz="1700" i="1">
                            <a:latin typeface="Cambria Math" panose="02040503050406030204" pitchFamily="18" charset="0"/>
                          </a:rPr>
                        </m:ctrlPr>
                      </m:sSupPr>
                      <m:e>
                        <m:r>
                          <a:rPr lang="en-CA" sz="1700" i="1">
                            <a:latin typeface="Cambria Math" panose="02040503050406030204" pitchFamily="18" charset="0"/>
                          </a:rPr>
                          <m:t>𝑊</m:t>
                        </m:r>
                      </m:e>
                      <m:sup>
                        <m:d>
                          <m:dPr>
                            <m:ctrlPr>
                              <a:rPr lang="en-CA" sz="1700" i="1">
                                <a:latin typeface="Cambria Math" panose="02040503050406030204" pitchFamily="18" charset="0"/>
                              </a:rPr>
                            </m:ctrlPr>
                          </m:dPr>
                          <m:e>
                            <m:r>
                              <a:rPr lang="en-CA" sz="1700" i="1">
                                <a:latin typeface="Cambria Math" panose="02040503050406030204" pitchFamily="18" charset="0"/>
                              </a:rPr>
                              <m:t>1, ∗, </m:t>
                            </m:r>
                            <m:r>
                              <a:rPr lang="en-CA" sz="1700" b="0" i="1" smtClean="0">
                                <a:latin typeface="Cambria Math" panose="02040503050406030204" pitchFamily="18" charset="0"/>
                              </a:rPr>
                              <m:t>6</m:t>
                            </m:r>
                          </m:e>
                        </m:d>
                      </m:sup>
                    </m:sSup>
                  </m:oMath>
                </a14:m>
                <a:r>
                  <a:rPr lang="en-CA" sz="1700" dirty="0"/>
                  <a:t> are </a:t>
                </a:r>
                <a:r>
                  <a:rPr lang="en-CA" sz="1700" i="1" dirty="0"/>
                  <a:t>templates</a:t>
                </a:r>
                <a:r>
                  <a:rPr lang="en-CA" sz="1700" dirty="0"/>
                  <a:t> for the faces of actor 1, actor 2, …, actor 6</a:t>
                </a:r>
              </a:p>
              <a:p>
                <a:pPr marL="0" indent="0">
                  <a:buNone/>
                </a:pPr>
                <a:endParaRPr lang="en-CA" dirty="0"/>
              </a:p>
              <a:p>
                <a:pPr marL="0" indent="0">
                  <a:buNone/>
                </a:pPr>
                <a:endParaRPr lang="en-CA" dirty="0"/>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799499"/>
                <a:ext cx="7886700" cy="1422672"/>
              </a:xfrm>
              <a:blipFill>
                <a:blip r:embed="rId2"/>
                <a:stretch>
                  <a:fillRect l="-618" t="-2564" b="-1709"/>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34</a:t>
            </a:fld>
            <a:endParaRPr lang="en-CA"/>
          </a:p>
        </p:txBody>
      </p:sp>
      <p:sp>
        <p:nvSpPr>
          <p:cNvPr id="5"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7F3095-738A-4790-83C5-52C005F4D7A2}" type="slidenum">
              <a:rPr lang="en-CA" smtClean="0"/>
              <a:pPr/>
              <a:t>34</a:t>
            </a:fld>
            <a:endParaRPr lang="en-CA"/>
          </a:p>
        </p:txBody>
      </p:sp>
      <p:sp>
        <p:nvSpPr>
          <p:cNvPr id="6"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7F3095-738A-4790-83C5-52C005F4D7A2}" type="slidenum">
              <a:rPr lang="en-CA" smtClean="0"/>
              <a:pPr/>
              <a:t>34</a:t>
            </a:fld>
            <a:endParaRPr lang="en-CA"/>
          </a:p>
        </p:txBody>
      </p:sp>
      <p:sp>
        <p:nvSpPr>
          <p:cNvPr id="7" name="Text Box 6"/>
          <p:cNvSpPr txBox="1">
            <a:spLocks noChangeArrowheads="1"/>
          </p:cNvSpPr>
          <p:nvPr/>
        </p:nvSpPr>
        <p:spPr bwMode="auto">
          <a:xfrm>
            <a:off x="5333361" y="4200885"/>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8" name="Oval 7"/>
              <p:cNvSpPr>
                <a:spLocks noChangeArrowheads="1"/>
              </p:cNvSpPr>
              <p:nvPr/>
            </p:nvSpPr>
            <p:spPr bwMode="auto">
              <a:xfrm>
                <a:off x="2337799" y="4165880"/>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8" name="Oval 7"/>
              <p:cNvSpPr>
                <a:spLocks noRot="1" noChangeAspect="1" noMove="1" noResize="1" noEditPoints="1" noAdjustHandles="1" noChangeArrowheads="1" noChangeShapeType="1" noTextEdit="1"/>
              </p:cNvSpPr>
              <p:nvPr/>
            </p:nvSpPr>
            <p:spPr bwMode="auto">
              <a:xfrm>
                <a:off x="2337799" y="4165880"/>
                <a:ext cx="431800" cy="431800"/>
              </a:xfrm>
              <a:prstGeom prst="ellipse">
                <a:avLst/>
              </a:prstGeom>
              <a:blipFill>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9" name="Oval 8"/>
          <p:cNvSpPr>
            <a:spLocks noChangeArrowheads="1"/>
          </p:cNvSpPr>
          <p:nvPr/>
        </p:nvSpPr>
        <p:spPr bwMode="auto">
          <a:xfrm>
            <a:off x="430359" y="6132792"/>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10" name="Oval 9"/>
          <p:cNvSpPr>
            <a:spLocks noChangeArrowheads="1"/>
          </p:cNvSpPr>
          <p:nvPr/>
        </p:nvSpPr>
        <p:spPr bwMode="auto">
          <a:xfrm>
            <a:off x="1373205" y="614162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11" name="Oval 10"/>
          <p:cNvSpPr>
            <a:spLocks noChangeArrowheads="1"/>
          </p:cNvSpPr>
          <p:nvPr/>
        </p:nvSpPr>
        <p:spPr bwMode="auto">
          <a:xfrm>
            <a:off x="5620753" y="614045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12" name="AutoShape 20"/>
          <p:cNvCxnSpPr>
            <a:cxnSpLocks noChangeShapeType="1"/>
            <a:stCxn id="10" idx="0"/>
            <a:endCxn id="25" idx="4"/>
          </p:cNvCxnSpPr>
          <p:nvPr/>
        </p:nvCxnSpPr>
        <p:spPr bwMode="auto">
          <a:xfrm flipV="1">
            <a:off x="1589105" y="4585044"/>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1"/>
          <p:cNvCxnSpPr>
            <a:cxnSpLocks noChangeShapeType="1"/>
            <a:stCxn id="9" idx="0"/>
          </p:cNvCxnSpPr>
          <p:nvPr/>
        </p:nvCxnSpPr>
        <p:spPr bwMode="auto">
          <a:xfrm flipV="1">
            <a:off x="646259" y="4552158"/>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2"/>
          <p:cNvCxnSpPr>
            <a:cxnSpLocks noChangeShapeType="1"/>
            <a:stCxn id="11" idx="0"/>
            <a:endCxn id="25" idx="5"/>
          </p:cNvCxnSpPr>
          <p:nvPr/>
        </p:nvCxnSpPr>
        <p:spPr bwMode="auto">
          <a:xfrm flipH="1" flipV="1">
            <a:off x="3642987" y="4521808"/>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8"/>
          <p:cNvCxnSpPr>
            <a:cxnSpLocks noChangeShapeType="1"/>
          </p:cNvCxnSpPr>
          <p:nvPr/>
        </p:nvCxnSpPr>
        <p:spPr bwMode="auto">
          <a:xfrm flipV="1">
            <a:off x="1773310" y="4585045"/>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29"/>
          <p:cNvCxnSpPr>
            <a:cxnSpLocks noChangeShapeType="1"/>
            <a:stCxn id="11" idx="7"/>
            <a:endCxn id="26" idx="5"/>
          </p:cNvCxnSpPr>
          <p:nvPr/>
        </p:nvCxnSpPr>
        <p:spPr bwMode="auto">
          <a:xfrm flipH="1" flipV="1">
            <a:off x="4635687" y="4504981"/>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33"/>
          <p:cNvCxnSpPr>
            <a:cxnSpLocks noChangeShapeType="1"/>
            <a:stCxn id="11" idx="1"/>
            <a:endCxn id="8" idx="5"/>
          </p:cNvCxnSpPr>
          <p:nvPr/>
        </p:nvCxnSpPr>
        <p:spPr bwMode="auto">
          <a:xfrm flipH="1" flipV="1">
            <a:off x="2706363" y="4534444"/>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36"/>
          <p:cNvCxnSpPr>
            <a:cxnSpLocks noChangeShapeType="1"/>
            <a:stCxn id="9" idx="1"/>
            <a:endCxn id="8" idx="2"/>
          </p:cNvCxnSpPr>
          <p:nvPr/>
        </p:nvCxnSpPr>
        <p:spPr bwMode="auto">
          <a:xfrm flipV="1">
            <a:off x="493595" y="4381780"/>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37"/>
          <p:cNvCxnSpPr>
            <a:cxnSpLocks noChangeShapeType="1"/>
            <a:stCxn id="10" idx="1"/>
            <a:endCxn id="8" idx="3"/>
          </p:cNvCxnSpPr>
          <p:nvPr/>
        </p:nvCxnSpPr>
        <p:spPr bwMode="auto">
          <a:xfrm flipV="1">
            <a:off x="1436441" y="4534444"/>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43"/>
          <p:cNvCxnSpPr>
            <a:cxnSpLocks noChangeShapeType="1"/>
          </p:cNvCxnSpPr>
          <p:nvPr/>
        </p:nvCxnSpPr>
        <p:spPr bwMode="auto">
          <a:xfrm flipV="1">
            <a:off x="828787" y="4518573"/>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AutoShape 46"/>
          <p:cNvSpPr>
            <a:spLocks noChangeArrowheads="1"/>
          </p:cNvSpPr>
          <p:nvPr/>
        </p:nvSpPr>
        <p:spPr bwMode="auto">
          <a:xfrm>
            <a:off x="6295782" y="6348692"/>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2" name="AutoShape 48"/>
          <p:cNvSpPr>
            <a:spLocks noChangeArrowheads="1"/>
          </p:cNvSpPr>
          <p:nvPr/>
        </p:nvSpPr>
        <p:spPr bwMode="auto">
          <a:xfrm>
            <a:off x="4742127" y="4374501"/>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3" name="Rectangle 22"/>
          <p:cNvSpPr>
            <a:spLocks noChangeArrowheads="1"/>
          </p:cNvSpPr>
          <p:nvPr/>
        </p:nvSpPr>
        <p:spPr bwMode="auto">
          <a:xfrm>
            <a:off x="5293580" y="4077090"/>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4" name="Rectangle 23"/>
          <p:cNvSpPr>
            <a:spLocks noChangeArrowheads="1"/>
          </p:cNvSpPr>
          <p:nvPr/>
        </p:nvSpPr>
        <p:spPr bwMode="auto">
          <a:xfrm>
            <a:off x="6877095" y="5985091"/>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25" name="Oval 24"/>
              <p:cNvSpPr>
                <a:spLocks noChangeArrowheads="1"/>
              </p:cNvSpPr>
              <p:nvPr/>
            </p:nvSpPr>
            <p:spPr bwMode="auto">
              <a:xfrm>
                <a:off x="3274423" y="415324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25" name="Oval 24"/>
              <p:cNvSpPr>
                <a:spLocks noRot="1" noChangeAspect="1" noMove="1" noResize="1" noEditPoints="1" noAdjustHandles="1" noChangeArrowheads="1" noChangeShapeType="1" noTextEdit="1"/>
              </p:cNvSpPr>
              <p:nvPr/>
            </p:nvSpPr>
            <p:spPr bwMode="auto">
              <a:xfrm>
                <a:off x="3274423" y="4153244"/>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Oval 25"/>
              <p:cNvSpPr>
                <a:spLocks noChangeArrowheads="1"/>
              </p:cNvSpPr>
              <p:nvPr/>
            </p:nvSpPr>
            <p:spPr bwMode="auto">
              <a:xfrm>
                <a:off x="4267123" y="4136417"/>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26" name="Oval 25"/>
              <p:cNvSpPr>
                <a:spLocks noRot="1" noChangeAspect="1" noMove="1" noResize="1" noEditPoints="1" noAdjustHandles="1" noChangeArrowheads="1" noChangeShapeType="1" noTextEdit="1"/>
              </p:cNvSpPr>
              <p:nvPr/>
            </p:nvSpPr>
            <p:spPr bwMode="auto">
              <a:xfrm>
                <a:off x="4267123" y="4136417"/>
                <a:ext cx="431800" cy="431800"/>
              </a:xfrm>
              <a:prstGeom prst="ellipse">
                <a:avLst/>
              </a:prstGeom>
              <a:blipFill>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441912" y="6125132"/>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27" name="Rectangle 26"/>
              <p:cNvSpPr>
                <a:spLocks noRot="1" noChangeAspect="1" noMove="1" noResize="1" noEditPoints="1" noAdjustHandles="1" noChangeArrowheads="1" noChangeShapeType="1" noTextEdit="1"/>
              </p:cNvSpPr>
              <p:nvPr/>
            </p:nvSpPr>
            <p:spPr>
              <a:xfrm>
                <a:off x="441912" y="6125132"/>
                <a:ext cx="460767" cy="369332"/>
              </a:xfrm>
              <a:prstGeom prst="rect">
                <a:avLst/>
              </a:prstGeom>
              <a:blipFill>
                <a:blip r:embed="rId6"/>
                <a:stretch>
                  <a:fillRect/>
                </a:stretch>
              </a:blipFill>
            </p:spPr>
            <p:txBody>
              <a:bodyPr/>
              <a:lstStyle/>
              <a:p>
                <a:r>
                  <a:rPr lang="en-CA">
                    <a:noFill/>
                  </a:rPr>
                  <a:t> </a:t>
                </a:r>
              </a:p>
            </p:txBody>
          </p:sp>
        </mc:Fallback>
      </mc:AlternateContent>
      <p:sp>
        <p:nvSpPr>
          <p:cNvPr id="28" name="TextBox 27"/>
          <p:cNvSpPr txBox="1"/>
          <p:nvPr/>
        </p:nvSpPr>
        <p:spPr>
          <a:xfrm>
            <a:off x="963831" y="6178639"/>
            <a:ext cx="293328" cy="369332"/>
          </a:xfrm>
          <a:prstGeom prst="rect">
            <a:avLst/>
          </a:prstGeom>
          <a:noFill/>
        </p:spPr>
        <p:txBody>
          <a:bodyPr wrap="square" rtlCol="0">
            <a:spAutoFit/>
          </a:bodyPr>
          <a:lstStyle/>
          <a:p>
            <a:r>
              <a:rPr lang="en-CA" dirty="0"/>
              <a:t>…</a:t>
            </a:r>
          </a:p>
        </p:txBody>
      </p:sp>
      <p:sp>
        <p:nvSpPr>
          <p:cNvPr id="29" name="TextBox 28"/>
          <p:cNvSpPr txBox="1"/>
          <p:nvPr/>
        </p:nvSpPr>
        <p:spPr>
          <a:xfrm flipH="1">
            <a:off x="2002613" y="6169410"/>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30" name="Rectangle 29"/>
              <p:cNvSpPr/>
              <p:nvPr/>
            </p:nvSpPr>
            <p:spPr>
              <a:xfrm>
                <a:off x="1352389" y="6144029"/>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30" name="Rectangle 29"/>
              <p:cNvSpPr>
                <a:spLocks noRot="1" noChangeAspect="1" noMove="1" noResize="1" noEditPoints="1" noAdjustHandles="1" noChangeArrowheads="1" noChangeShapeType="1" noTextEdit="1"/>
              </p:cNvSpPr>
              <p:nvPr/>
            </p:nvSpPr>
            <p:spPr>
              <a:xfrm>
                <a:off x="1352389" y="6144029"/>
                <a:ext cx="519822" cy="33855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524260" y="6186188"/>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31" name="Rectangle 30"/>
              <p:cNvSpPr>
                <a:spLocks noRot="1" noChangeAspect="1" noMove="1" noResize="1" noEditPoints="1" noAdjustHandles="1" noChangeArrowheads="1" noChangeShapeType="1" noTextEdit="1"/>
              </p:cNvSpPr>
              <p:nvPr/>
            </p:nvSpPr>
            <p:spPr>
              <a:xfrm>
                <a:off x="5524260" y="6186188"/>
                <a:ext cx="624786" cy="307777"/>
              </a:xfrm>
              <a:prstGeom prst="rect">
                <a:avLst/>
              </a:prstGeom>
              <a:blipFill>
                <a:blip r:embed="rId8"/>
                <a:stretch>
                  <a:fillRect/>
                </a:stretch>
              </a:blipFill>
            </p:spPr>
            <p:txBody>
              <a:bodyPr/>
              <a:lstStyle/>
              <a:p>
                <a:r>
                  <a:rPr lang="en-CA">
                    <a:noFill/>
                  </a:rPr>
                  <a:t> </a:t>
                </a:r>
              </a:p>
            </p:txBody>
          </p:sp>
        </mc:Fallback>
      </mc:AlternateContent>
      <p:sp>
        <p:nvSpPr>
          <p:cNvPr id="32" name="TextBox 31"/>
          <p:cNvSpPr txBox="1"/>
          <p:nvPr/>
        </p:nvSpPr>
        <p:spPr>
          <a:xfrm>
            <a:off x="2840238" y="4164847"/>
            <a:ext cx="534986" cy="369332"/>
          </a:xfrm>
          <a:prstGeom prst="rect">
            <a:avLst/>
          </a:prstGeom>
          <a:noFill/>
        </p:spPr>
        <p:txBody>
          <a:bodyPr wrap="square" rtlCol="0">
            <a:spAutoFit/>
          </a:bodyPr>
          <a:lstStyle/>
          <a:p>
            <a:r>
              <a:rPr lang="en-CA" dirty="0"/>
              <a:t>…</a:t>
            </a:r>
          </a:p>
        </p:txBody>
      </p:sp>
      <p:sp>
        <p:nvSpPr>
          <p:cNvPr id="33" name="TextBox 32"/>
          <p:cNvSpPr txBox="1"/>
          <p:nvPr/>
        </p:nvSpPr>
        <p:spPr>
          <a:xfrm>
            <a:off x="3883207" y="4182826"/>
            <a:ext cx="534986" cy="369332"/>
          </a:xfrm>
          <a:prstGeom prst="rect">
            <a:avLst/>
          </a:prstGeom>
          <a:noFill/>
        </p:spPr>
        <p:txBody>
          <a:bodyPr wrap="square" rtlCol="0">
            <a:spAutoFit/>
          </a:bodyPr>
          <a:lstStyle/>
          <a:p>
            <a:r>
              <a:rPr lang="en-CA" dirty="0"/>
              <a:t>…</a:t>
            </a:r>
          </a:p>
        </p:txBody>
      </p:sp>
      <p:sp>
        <p:nvSpPr>
          <p:cNvPr id="34" name="TextBox 33"/>
          <p:cNvSpPr txBox="1"/>
          <p:nvPr/>
        </p:nvSpPr>
        <p:spPr>
          <a:xfrm flipH="1">
            <a:off x="2333578" y="6169410"/>
            <a:ext cx="185028" cy="369332"/>
          </a:xfrm>
          <a:prstGeom prst="rect">
            <a:avLst/>
          </a:prstGeom>
          <a:noFill/>
        </p:spPr>
        <p:txBody>
          <a:bodyPr wrap="square" rtlCol="0">
            <a:spAutoFit/>
          </a:bodyPr>
          <a:lstStyle/>
          <a:p>
            <a:r>
              <a:rPr lang="en-CA" dirty="0"/>
              <a:t>…</a:t>
            </a:r>
          </a:p>
        </p:txBody>
      </p:sp>
      <p:sp>
        <p:nvSpPr>
          <p:cNvPr id="35" name="TextBox 34"/>
          <p:cNvSpPr txBox="1"/>
          <p:nvPr/>
        </p:nvSpPr>
        <p:spPr>
          <a:xfrm>
            <a:off x="2766669" y="6169409"/>
            <a:ext cx="511054" cy="369332"/>
          </a:xfrm>
          <a:prstGeom prst="rect">
            <a:avLst/>
          </a:prstGeom>
          <a:noFill/>
        </p:spPr>
        <p:txBody>
          <a:bodyPr wrap="square" rtlCol="0">
            <a:spAutoFit/>
          </a:bodyPr>
          <a:lstStyle/>
          <a:p>
            <a:r>
              <a:rPr lang="en-CA" dirty="0"/>
              <a:t>…</a:t>
            </a:r>
          </a:p>
        </p:txBody>
      </p:sp>
      <p:sp>
        <p:nvSpPr>
          <p:cNvPr id="36" name="TextBox 35"/>
          <p:cNvSpPr txBox="1"/>
          <p:nvPr/>
        </p:nvSpPr>
        <p:spPr>
          <a:xfrm flipH="1">
            <a:off x="3284925" y="6169410"/>
            <a:ext cx="246422" cy="369332"/>
          </a:xfrm>
          <a:prstGeom prst="rect">
            <a:avLst/>
          </a:prstGeom>
          <a:noFill/>
        </p:spPr>
        <p:txBody>
          <a:bodyPr wrap="square" rtlCol="0">
            <a:spAutoFit/>
          </a:bodyPr>
          <a:lstStyle/>
          <a:p>
            <a:r>
              <a:rPr lang="en-CA" dirty="0"/>
              <a:t>…</a:t>
            </a:r>
          </a:p>
        </p:txBody>
      </p:sp>
      <p:sp>
        <p:nvSpPr>
          <p:cNvPr id="37" name="TextBox 36"/>
          <p:cNvSpPr txBox="1"/>
          <p:nvPr/>
        </p:nvSpPr>
        <p:spPr>
          <a:xfrm flipH="1">
            <a:off x="3672158" y="6171685"/>
            <a:ext cx="246422" cy="369332"/>
          </a:xfrm>
          <a:prstGeom prst="rect">
            <a:avLst/>
          </a:prstGeom>
          <a:noFill/>
        </p:spPr>
        <p:txBody>
          <a:bodyPr wrap="square" rtlCol="0">
            <a:spAutoFit/>
          </a:bodyPr>
          <a:lstStyle/>
          <a:p>
            <a:r>
              <a:rPr lang="en-CA" dirty="0"/>
              <a:t>…</a:t>
            </a:r>
          </a:p>
        </p:txBody>
      </p:sp>
      <p:sp>
        <p:nvSpPr>
          <p:cNvPr id="38" name="TextBox 37"/>
          <p:cNvSpPr txBox="1"/>
          <p:nvPr/>
        </p:nvSpPr>
        <p:spPr>
          <a:xfrm flipH="1">
            <a:off x="4150700" y="6178639"/>
            <a:ext cx="246422" cy="369332"/>
          </a:xfrm>
          <a:prstGeom prst="rect">
            <a:avLst/>
          </a:prstGeom>
          <a:noFill/>
        </p:spPr>
        <p:txBody>
          <a:bodyPr wrap="square" rtlCol="0">
            <a:spAutoFit/>
          </a:bodyPr>
          <a:lstStyle/>
          <a:p>
            <a:r>
              <a:rPr lang="en-CA" dirty="0"/>
              <a:t>…</a:t>
            </a:r>
          </a:p>
        </p:txBody>
      </p:sp>
      <p:sp>
        <p:nvSpPr>
          <p:cNvPr id="39" name="TextBox 38"/>
          <p:cNvSpPr txBox="1"/>
          <p:nvPr/>
        </p:nvSpPr>
        <p:spPr>
          <a:xfrm flipH="1">
            <a:off x="4493641" y="6178489"/>
            <a:ext cx="246422" cy="369332"/>
          </a:xfrm>
          <a:prstGeom prst="rect">
            <a:avLst/>
          </a:prstGeom>
          <a:noFill/>
        </p:spPr>
        <p:txBody>
          <a:bodyPr wrap="square" rtlCol="0">
            <a:spAutoFit/>
          </a:bodyPr>
          <a:lstStyle/>
          <a:p>
            <a:r>
              <a:rPr lang="en-CA" dirty="0"/>
              <a:t>…</a:t>
            </a:r>
          </a:p>
        </p:txBody>
      </p:sp>
      <p:sp>
        <p:nvSpPr>
          <p:cNvPr id="40" name="TextBox 39"/>
          <p:cNvSpPr txBox="1"/>
          <p:nvPr/>
        </p:nvSpPr>
        <p:spPr>
          <a:xfrm flipH="1">
            <a:off x="4864301" y="6178489"/>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41" name="TextBox 40"/>
              <p:cNvSpPr txBox="1"/>
              <p:nvPr/>
            </p:nvSpPr>
            <p:spPr>
              <a:xfrm>
                <a:off x="963831" y="5290304"/>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41" name="TextBox 40"/>
              <p:cNvSpPr txBox="1">
                <a:spLocks noRot="1" noChangeAspect="1" noMove="1" noResize="1" noEditPoints="1" noAdjustHandles="1" noChangeArrowheads="1" noChangeShapeType="1" noTextEdit="1"/>
              </p:cNvSpPr>
              <p:nvPr/>
            </p:nvSpPr>
            <p:spPr>
              <a:xfrm>
                <a:off x="963831" y="5290304"/>
                <a:ext cx="532197" cy="192360"/>
              </a:xfrm>
              <a:prstGeom prst="rect">
                <a:avLst/>
              </a:prstGeom>
              <a:blipFill>
                <a:blip r:embed="rId9"/>
                <a:stretch>
                  <a:fillRect l="-6897" t="-6452" r="-4598"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680299" y="4222462"/>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42" name="TextBox 41"/>
              <p:cNvSpPr txBox="1">
                <a:spLocks noRot="1" noChangeAspect="1" noMove="1" noResize="1" noEditPoints="1" noAdjustHandles="1" noChangeArrowheads="1" noChangeShapeType="1" noTextEdit="1"/>
              </p:cNvSpPr>
              <p:nvPr/>
            </p:nvSpPr>
            <p:spPr>
              <a:xfrm>
                <a:off x="1680299" y="4222462"/>
                <a:ext cx="376770" cy="192360"/>
              </a:xfrm>
              <a:prstGeom prst="rect">
                <a:avLst/>
              </a:prstGeom>
              <a:blipFill>
                <a:blip r:embed="rId10"/>
                <a:stretch>
                  <a:fillRect l="-11475" t="-6452" r="-8197" b="-9677"/>
                </a:stretch>
              </a:blipFill>
            </p:spPr>
            <p:txBody>
              <a:bodyPr/>
              <a:lstStyle/>
              <a:p>
                <a:r>
                  <a:rPr lang="en-CA">
                    <a:noFill/>
                  </a:rPr>
                  <a:t> </a:t>
                </a:r>
              </a:p>
            </p:txBody>
          </p:sp>
        </mc:Fallback>
      </mc:AlternateContent>
      <p:cxnSp>
        <p:nvCxnSpPr>
          <p:cNvPr id="43" name="Straight Arrow Connector 42"/>
          <p:cNvCxnSpPr>
            <a:endCxn id="8" idx="1"/>
          </p:cNvCxnSpPr>
          <p:nvPr/>
        </p:nvCxnSpPr>
        <p:spPr>
          <a:xfrm flipV="1">
            <a:off x="2067240" y="4229116"/>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922295" y="5203666"/>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44" name="TextBox 43"/>
              <p:cNvSpPr txBox="1">
                <a:spLocks noRot="1" noChangeAspect="1" noMove="1" noResize="1" noEditPoints="1" noAdjustHandles="1" noChangeArrowheads="1" noChangeShapeType="1" noTextEdit="1"/>
              </p:cNvSpPr>
              <p:nvPr/>
            </p:nvSpPr>
            <p:spPr>
              <a:xfrm>
                <a:off x="4922295" y="5203666"/>
                <a:ext cx="722955" cy="192360"/>
              </a:xfrm>
              <a:prstGeom prst="rect">
                <a:avLst/>
              </a:prstGeom>
              <a:blipFill>
                <a:blip r:embed="rId11"/>
                <a:stretch>
                  <a:fillRect l="-5042" t="-6452" r="-3361"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835220" y="4048650"/>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45" name="TextBox 44"/>
              <p:cNvSpPr txBox="1">
                <a:spLocks noRot="1" noChangeAspect="1" noMove="1" noResize="1" noEditPoints="1" noAdjustHandles="1" noChangeArrowheads="1" noChangeShapeType="1" noTextEdit="1"/>
              </p:cNvSpPr>
              <p:nvPr/>
            </p:nvSpPr>
            <p:spPr>
              <a:xfrm>
                <a:off x="2835220" y="4048650"/>
                <a:ext cx="376770" cy="192360"/>
              </a:xfrm>
              <a:prstGeom prst="rect">
                <a:avLst/>
              </a:prstGeom>
              <a:blipFill>
                <a:blip r:embed="rId12"/>
                <a:stretch>
                  <a:fillRect l="-9677" t="-6250" r="-6452" b="-9375"/>
                </a:stretch>
              </a:blipFill>
            </p:spPr>
            <p:txBody>
              <a:bodyPr/>
              <a:lstStyle/>
              <a:p>
                <a:r>
                  <a:rPr lang="en-CA">
                    <a:noFill/>
                  </a:rPr>
                  <a:t> </a:t>
                </a:r>
              </a:p>
            </p:txBody>
          </p:sp>
        </mc:Fallback>
      </mc:AlternateContent>
      <p:cxnSp>
        <p:nvCxnSpPr>
          <p:cNvPr id="46" name="Straight Arrow Connector 45"/>
          <p:cNvCxnSpPr>
            <a:endCxn id="25" idx="1"/>
          </p:cNvCxnSpPr>
          <p:nvPr/>
        </p:nvCxnSpPr>
        <p:spPr>
          <a:xfrm>
            <a:off x="3222161" y="4107084"/>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3587913" y="4736914"/>
                <a:ext cx="7240256" cy="594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𝑧</m:t>
                          </m:r>
                        </m:e>
                        <m:sub>
                          <m:r>
                            <a:rPr lang="en-CA" sz="1200" b="0" i="1" smtClean="0">
                              <a:latin typeface="Cambria Math" panose="02040503050406030204" pitchFamily="18" charset="0"/>
                            </a:rPr>
                            <m:t>𝑘</m:t>
                          </m:r>
                        </m:sub>
                      </m:sSub>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nary>
                            <m:naryPr>
                              <m:chr m:val="∑"/>
                              <m:ctrlPr>
                                <a:rPr lang="en-CA" sz="1200" b="0" i="1" smtClean="0">
                                  <a:latin typeface="Cambria Math" panose="02040503050406030204" pitchFamily="18" charset="0"/>
                                </a:rPr>
                              </m:ctrlPr>
                            </m:naryPr>
                            <m:sub>
                              <m:r>
                                <m:rPr>
                                  <m:brk m:alnAt="23"/>
                                </m:rPr>
                                <a:rPr lang="en-CA" sz="1200" b="0" i="1" smtClean="0">
                                  <a:latin typeface="Cambria Math" panose="02040503050406030204" pitchFamily="18" charset="0"/>
                                </a:rPr>
                                <m:t>𝑗</m:t>
                              </m:r>
                              <m:r>
                                <a:rPr lang="en-CA" sz="1200" b="0" i="1" smtClean="0">
                                  <a:latin typeface="Cambria Math" panose="02040503050406030204" pitchFamily="18" charset="0"/>
                                </a:rPr>
                                <m:t>=1</m:t>
                              </m:r>
                            </m:sub>
                            <m:sup>
                              <m:r>
                                <a:rPr lang="en-CA" sz="1200" b="0" i="1" smtClean="0">
                                  <a:latin typeface="Cambria Math" panose="02040503050406030204" pitchFamily="18" charset="0"/>
                                </a:rPr>
                                <m:t>4096</m:t>
                              </m:r>
                            </m:sup>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𝑗</m:t>
                                      </m:r>
                                      <m:r>
                                        <a:rPr lang="en-CA" sz="1200" b="0" i="1" smtClean="0">
                                          <a:latin typeface="Cambria Math" panose="02040503050406030204" pitchFamily="18" charset="0"/>
                                        </a:rPr>
                                        <m:t>, </m:t>
                                      </m:r>
                                      <m:r>
                                        <a:rPr lang="en-CA" sz="1200" b="0" i="1" smtClean="0">
                                          <a:latin typeface="Cambria Math" panose="02040503050406030204" pitchFamily="18" charset="0"/>
                                        </a:rPr>
                                        <m:t>𝑘</m:t>
                                      </m:r>
                                    </m:e>
                                  </m:d>
                                </m:sup>
                              </m:sSup>
                            </m:e>
                          </m:nary>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𝑥</m:t>
                              </m:r>
                            </m:e>
                            <m:sub>
                              <m:r>
                                <a:rPr lang="en-CA" sz="1200" b="0" i="1" smtClean="0">
                                  <a:latin typeface="Cambria Math" panose="02040503050406030204" pitchFamily="18" charset="0"/>
                                </a:rPr>
                                <m:t>𝑗</m:t>
                              </m:r>
                            </m:sub>
                          </m:sSub>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 </m:t>
                                  </m:r>
                                  <m:r>
                                    <a:rPr lang="en-CA" sz="1200" b="0" i="1" smtClean="0">
                                      <a:latin typeface="Cambria Math" panose="02040503050406030204" pitchFamily="18" charset="0"/>
                                    </a:rPr>
                                    <m:t>𝑘</m:t>
                                  </m:r>
                                </m:e>
                              </m:d>
                            </m:sup>
                          </m:sSup>
                          <m:r>
                            <a:rPr lang="en-CA" sz="1200" b="0" i="1" smtClean="0">
                              <a:latin typeface="Cambria Math" panose="02040503050406030204" pitchFamily="18" charset="0"/>
                            </a:rPr>
                            <m:t>⋅</m:t>
                          </m:r>
                          <m:r>
                            <a:rPr lang="en-CA" sz="1200" b="0" i="1" smtClean="0">
                              <a:latin typeface="Cambria Math" panose="02040503050406030204" pitchFamily="18" charset="0"/>
                            </a:rPr>
                            <m:t>𝑥</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 </m:t>
                      </m:r>
                    </m:oMath>
                  </m:oMathPara>
                </a14:m>
                <a:endParaRPr lang="en-CA" sz="1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3587913" y="4736914"/>
                <a:ext cx="7240256" cy="594522"/>
              </a:xfrm>
              <a:prstGeom prst="rect">
                <a:avLst/>
              </a:prstGeom>
              <a:blipFill>
                <a:blip r:embed="rId13"/>
                <a:stretch>
                  <a:fillRect/>
                </a:stretch>
              </a:blipFill>
            </p:spPr>
            <p:txBody>
              <a:bodyPr/>
              <a:lstStyle/>
              <a:p>
                <a:r>
                  <a:rPr lang="en-CA">
                    <a:noFill/>
                  </a:rPr>
                  <a:t> </a:t>
                </a:r>
              </a:p>
            </p:txBody>
          </p:sp>
        </mc:Fallback>
      </mc:AlternateContent>
      <p:sp>
        <p:nvSpPr>
          <p:cNvPr id="48" name="Rectangle 47"/>
          <p:cNvSpPr/>
          <p:nvPr/>
        </p:nvSpPr>
        <p:spPr>
          <a:xfrm>
            <a:off x="6834098" y="6033185"/>
            <a:ext cx="4572000" cy="646331"/>
          </a:xfrm>
          <a:prstGeom prst="rect">
            <a:avLst/>
          </a:prstGeom>
        </p:spPr>
        <p:txBody>
          <a:bodyPr>
            <a:spAutoFit/>
          </a:bodyPr>
          <a:lstStyle/>
          <a:p>
            <a:pPr>
              <a:spcBef>
                <a:spcPct val="50000"/>
              </a:spcBef>
            </a:pPr>
            <a:r>
              <a:rPr lang="en-US" altLang="en-US" dirty="0">
                <a:solidFill>
                  <a:srgbClr val="3333CC"/>
                </a:solidFill>
              </a:rPr>
              <a:t>input vector </a:t>
            </a:r>
            <a:br>
              <a:rPr lang="en-US" altLang="en-US" dirty="0">
                <a:solidFill>
                  <a:srgbClr val="3333CC"/>
                </a:solidFill>
              </a:rPr>
            </a:br>
            <a:r>
              <a:rPr lang="en-US" altLang="en-US" dirty="0">
                <a:solidFill>
                  <a:srgbClr val="3333CC"/>
                </a:solidFill>
              </a:rPr>
              <a:t>(flattened 64x64 image)</a:t>
            </a:r>
          </a:p>
        </p:txBody>
      </p:sp>
    </p:spTree>
    <p:extLst>
      <p:ext uri="{BB962C8B-B14F-4D97-AF65-F5344CB8AC3E}">
        <p14:creationId xmlns:p14="http://schemas.microsoft.com/office/powerpoint/2010/main" val="145912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Visualizing “Face templates”</a:t>
            </a:r>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042" y="1420242"/>
            <a:ext cx="1263949" cy="1235705"/>
          </a:xfrm>
        </p:spPr>
      </p:pic>
      <p:sp>
        <p:nvSpPr>
          <p:cNvPr id="4" name="Slide Number Placeholder 3"/>
          <p:cNvSpPr>
            <a:spLocks noGrp="1"/>
          </p:cNvSpPr>
          <p:nvPr>
            <p:ph type="sldNum" sz="quarter" idx="12"/>
          </p:nvPr>
        </p:nvSpPr>
        <p:spPr/>
        <p:txBody>
          <a:bodyPr/>
          <a:lstStyle/>
          <a:p>
            <a:fld id="{9E7F3095-738A-4790-83C5-52C005F4D7A2}" type="slidenum">
              <a:rPr lang="en-CA" smtClean="0"/>
              <a:t>35</a:t>
            </a:fld>
            <a:endParaRPr lang="en-CA"/>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329" y="1428351"/>
            <a:ext cx="1200009" cy="1227596"/>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7054" y="1437500"/>
            <a:ext cx="1194226" cy="1214699"/>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0774" y="1420242"/>
            <a:ext cx="1209124" cy="1189302"/>
          </a:xfrm>
          <a:prstGeom prst="rect">
            <a:avLst/>
          </a:prstGeom>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9284" y="1420242"/>
            <a:ext cx="1252089" cy="1238405"/>
          </a:xfrm>
          <a:prstGeom prst="rect">
            <a:avLst/>
          </a:prstGeom>
        </p:spPr>
      </p:pic>
      <p:pic>
        <p:nvPicPr>
          <p:cNvPr id="11" name="Picture 10"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7677" y="1431051"/>
            <a:ext cx="1227596" cy="122759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616952" y="2645342"/>
                <a:ext cx="1175658" cy="669992"/>
              </a:xfrm>
              <a:prstGeom prst="rect">
                <a:avLst/>
              </a:prstGeom>
              <a:noFill/>
            </p:spPr>
            <p:txBody>
              <a:bodyPr wrap="square" rtlCol="0">
                <a:spAutoFit/>
              </a:bodyPr>
              <a:lstStyle/>
              <a:p>
                <a:pPr algn="ctr"/>
                <a:r>
                  <a:rPr lang="en-CA" dirty="0"/>
                  <a:t>Baldwin</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(1, ∗, 1)</m:t>
                        </m:r>
                      </m:sup>
                    </m:sSup>
                  </m:oMath>
                </a14:m>
                <a:endParaRPr lang="en-CA" dirty="0"/>
              </a:p>
            </p:txBody>
          </p:sp>
        </mc:Choice>
        <mc:Fallback xmlns="">
          <p:sp>
            <p:nvSpPr>
              <p:cNvPr id="12" name="TextBox 11"/>
              <p:cNvSpPr txBox="1">
                <a:spLocks noRot="1" noChangeAspect="1" noMove="1" noResize="1" noEditPoints="1" noAdjustHandles="1" noChangeArrowheads="1" noChangeShapeType="1" noTextEdit="1"/>
              </p:cNvSpPr>
              <p:nvPr/>
            </p:nvSpPr>
            <p:spPr>
              <a:xfrm>
                <a:off x="616952" y="2645342"/>
                <a:ext cx="1175658" cy="669992"/>
              </a:xfrm>
              <a:prstGeom prst="rect">
                <a:avLst/>
              </a:prstGeom>
              <a:blipFill>
                <a:blip r:embed="rId8"/>
                <a:stretch>
                  <a:fillRect t="-545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133470" y="2611006"/>
                <a:ext cx="1062446" cy="657809"/>
              </a:xfrm>
              <a:prstGeom prst="rect">
                <a:avLst/>
              </a:prstGeom>
              <a:noFill/>
            </p:spPr>
            <p:txBody>
              <a:bodyPr wrap="square" rtlCol="0">
                <a:spAutoFit/>
              </a:bodyPr>
              <a:lstStyle/>
              <a:p>
                <a:pPr algn="ctr"/>
                <a:r>
                  <a:rPr lang="en-CA" dirty="0"/>
                  <a:t>Carrel</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2</m:t>
                          </m:r>
                          <m:r>
                            <a:rPr lang="en-CA" i="1">
                              <a:latin typeface="Cambria Math" panose="02040503050406030204" pitchFamily="18" charset="0"/>
                            </a:rPr>
                            <m:t>)</m:t>
                          </m:r>
                        </m:sup>
                      </m:sSup>
                    </m:oMath>
                  </m:oMathPara>
                </a14:m>
                <a:endParaRPr lang="en-CA" dirty="0"/>
              </a:p>
            </p:txBody>
          </p:sp>
        </mc:Choice>
        <mc:Fallback xmlns="">
          <p:sp>
            <p:nvSpPr>
              <p:cNvPr id="13" name="TextBox 12"/>
              <p:cNvSpPr txBox="1">
                <a:spLocks noRot="1" noChangeAspect="1" noMove="1" noResize="1" noEditPoints="1" noAdjustHandles="1" noChangeArrowheads="1" noChangeShapeType="1" noTextEdit="1"/>
              </p:cNvSpPr>
              <p:nvPr/>
            </p:nvSpPr>
            <p:spPr>
              <a:xfrm>
                <a:off x="2133470" y="2611006"/>
                <a:ext cx="1062446" cy="657809"/>
              </a:xfrm>
              <a:prstGeom prst="rect">
                <a:avLst/>
              </a:prstGeom>
              <a:blipFill>
                <a:blip r:embed="rId9"/>
                <a:stretch>
                  <a:fillRect t="-463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483911" y="2619371"/>
                <a:ext cx="1039158" cy="657809"/>
              </a:xfrm>
              <a:prstGeom prst="rect">
                <a:avLst/>
              </a:prstGeom>
              <a:noFill/>
            </p:spPr>
            <p:txBody>
              <a:bodyPr wrap="square" rtlCol="0">
                <a:spAutoFit/>
              </a:bodyPr>
              <a:lstStyle/>
              <a:p>
                <a:pPr algn="ctr"/>
                <a:r>
                  <a:rPr lang="en-CA" dirty="0"/>
                  <a:t>Hader</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3</m:t>
                          </m:r>
                          <m:r>
                            <a:rPr lang="en-CA" i="1">
                              <a:latin typeface="Cambria Math" panose="02040503050406030204" pitchFamily="18" charset="0"/>
                            </a:rPr>
                            <m:t>)</m:t>
                          </m:r>
                        </m:sup>
                      </m:sSup>
                    </m:oMath>
                  </m:oMathPara>
                </a14:m>
                <a:endParaRPr lang="en-CA" dirty="0"/>
              </a:p>
            </p:txBody>
          </p:sp>
        </mc:Choice>
        <mc:Fallback xmlns="">
          <p:sp>
            <p:nvSpPr>
              <p:cNvPr id="14" name="TextBox 13"/>
              <p:cNvSpPr txBox="1">
                <a:spLocks noRot="1" noChangeAspect="1" noMove="1" noResize="1" noEditPoints="1" noAdjustHandles="1" noChangeArrowheads="1" noChangeShapeType="1" noTextEdit="1"/>
              </p:cNvSpPr>
              <p:nvPr/>
            </p:nvSpPr>
            <p:spPr>
              <a:xfrm>
                <a:off x="3483911" y="2619371"/>
                <a:ext cx="1039158" cy="657809"/>
              </a:xfrm>
              <a:prstGeom prst="rect">
                <a:avLst/>
              </a:prstGeom>
              <a:blipFill>
                <a:blip r:embed="rId10"/>
                <a:stretch>
                  <a:fillRect t="-55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155723" y="2619371"/>
                <a:ext cx="1274175" cy="657809"/>
              </a:xfrm>
              <a:prstGeom prst="rect">
                <a:avLst/>
              </a:prstGeom>
              <a:noFill/>
            </p:spPr>
            <p:txBody>
              <a:bodyPr wrap="square" rtlCol="0">
                <a:spAutoFit/>
              </a:bodyPr>
              <a:lstStyle/>
              <a:p>
                <a:r>
                  <a:rPr lang="en-CA" dirty="0"/>
                  <a:t>Chenoweth</a:t>
                </a:r>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6</m:t>
                          </m:r>
                          <m:r>
                            <a:rPr lang="en-CA" i="1">
                              <a:latin typeface="Cambria Math" panose="02040503050406030204" pitchFamily="18" charset="0"/>
                            </a:rPr>
                            <m:t>)</m:t>
                          </m:r>
                        </m:sup>
                      </m:sSup>
                    </m:oMath>
                  </m:oMathPara>
                </a14:m>
                <a:endParaRPr lang="en-CA" dirty="0"/>
              </a:p>
            </p:txBody>
          </p:sp>
        </mc:Choice>
        <mc:Fallback xmlns="">
          <p:sp>
            <p:nvSpPr>
              <p:cNvPr id="15" name="TextBox 14"/>
              <p:cNvSpPr txBox="1">
                <a:spLocks noRot="1" noChangeAspect="1" noMove="1" noResize="1" noEditPoints="1" noAdjustHandles="1" noChangeArrowheads="1" noChangeShapeType="1" noTextEdit="1"/>
              </p:cNvSpPr>
              <p:nvPr/>
            </p:nvSpPr>
            <p:spPr>
              <a:xfrm>
                <a:off x="7155723" y="2619371"/>
                <a:ext cx="1274175" cy="657809"/>
              </a:xfrm>
              <a:prstGeom prst="rect">
                <a:avLst/>
              </a:prstGeom>
              <a:blipFill>
                <a:blip r:embed="rId11"/>
                <a:stretch>
                  <a:fillRect l="-4306" t="-5556" r="-334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007841" y="2611006"/>
                <a:ext cx="1220347" cy="657809"/>
              </a:xfrm>
              <a:prstGeom prst="rect">
                <a:avLst/>
              </a:prstGeom>
              <a:noFill/>
            </p:spPr>
            <p:txBody>
              <a:bodyPr wrap="square" rtlCol="0">
                <a:spAutoFit/>
              </a:bodyPr>
              <a:lstStyle/>
              <a:p>
                <a:pPr algn="ctr"/>
                <a:r>
                  <a:rPr lang="en-CA" dirty="0"/>
                  <a:t>Drescher</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5</m:t>
                          </m:r>
                          <m:r>
                            <a:rPr lang="en-CA" i="1">
                              <a:latin typeface="Cambria Math" panose="02040503050406030204" pitchFamily="18" charset="0"/>
                            </a:rPr>
                            <m:t>)</m:t>
                          </m:r>
                        </m:sup>
                      </m:sSup>
                    </m:oMath>
                  </m:oMathPara>
                </a14:m>
                <a:endParaRPr lang="en-CA" dirty="0"/>
              </a:p>
            </p:txBody>
          </p:sp>
        </mc:Choice>
        <mc:Fallback xmlns="">
          <p:sp>
            <p:nvSpPr>
              <p:cNvPr id="16" name="TextBox 15"/>
              <p:cNvSpPr txBox="1">
                <a:spLocks noRot="1" noChangeAspect="1" noMove="1" noResize="1" noEditPoints="1" noAdjustHandles="1" noChangeArrowheads="1" noChangeShapeType="1" noTextEdit="1"/>
              </p:cNvSpPr>
              <p:nvPr/>
            </p:nvSpPr>
            <p:spPr>
              <a:xfrm>
                <a:off x="6007841" y="2611006"/>
                <a:ext cx="1220347" cy="657809"/>
              </a:xfrm>
              <a:prstGeom prst="rect">
                <a:avLst/>
              </a:prstGeom>
              <a:blipFill>
                <a:blip r:embed="rId12"/>
                <a:stretch>
                  <a:fillRect t="-463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30230" y="2612325"/>
                <a:ext cx="1119654" cy="657809"/>
              </a:xfrm>
              <a:prstGeom prst="rect">
                <a:avLst/>
              </a:prstGeom>
              <a:noFill/>
            </p:spPr>
            <p:txBody>
              <a:bodyPr wrap="square" rtlCol="0">
                <a:spAutoFit/>
              </a:bodyPr>
              <a:lstStyle/>
              <a:p>
                <a:pPr algn="ctr"/>
                <a:r>
                  <a:rPr lang="en-CA" dirty="0"/>
                  <a:t>Ferrera</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4</m:t>
                          </m:r>
                          <m:r>
                            <a:rPr lang="en-CA" i="1">
                              <a:latin typeface="Cambria Math" panose="02040503050406030204" pitchFamily="18" charset="0"/>
                            </a:rPr>
                            <m:t>)</m:t>
                          </m:r>
                        </m:sup>
                      </m:sSup>
                    </m:oMath>
                  </m:oMathPara>
                </a14:m>
                <a:endParaRPr lang="en-CA" dirty="0"/>
              </a:p>
            </p:txBody>
          </p:sp>
        </mc:Choice>
        <mc:Fallback xmlns="">
          <p:sp>
            <p:nvSpPr>
              <p:cNvPr id="17" name="TextBox 16"/>
              <p:cNvSpPr txBox="1">
                <a:spLocks noRot="1" noChangeAspect="1" noMove="1" noResize="1" noEditPoints="1" noAdjustHandles="1" noChangeArrowheads="1" noChangeShapeType="1" noTextEdit="1"/>
              </p:cNvSpPr>
              <p:nvPr/>
            </p:nvSpPr>
            <p:spPr>
              <a:xfrm>
                <a:off x="4730230" y="2612325"/>
                <a:ext cx="1119654" cy="657809"/>
              </a:xfrm>
              <a:prstGeom prst="rect">
                <a:avLst/>
              </a:prstGeom>
              <a:blipFill>
                <a:blip r:embed="rId13"/>
                <a:stretch>
                  <a:fillRect t="-5607"/>
                </a:stretch>
              </a:blipFill>
            </p:spPr>
            <p:txBody>
              <a:bodyPr/>
              <a:lstStyle/>
              <a:p>
                <a:r>
                  <a:rPr lang="en-CA">
                    <a:noFill/>
                  </a:rPr>
                  <a:t> </a:t>
                </a:r>
              </a:p>
            </p:txBody>
          </p:sp>
        </mc:Fallback>
      </mc:AlternateContent>
      <p:pic>
        <p:nvPicPr>
          <p:cNvPr id="19" name="Picture 18"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1363" y="3728321"/>
            <a:ext cx="7272627" cy="2707142"/>
          </a:xfrm>
          <a:prstGeom prst="rect">
            <a:avLst/>
          </a:prstGeom>
        </p:spPr>
      </p:pic>
    </p:spTree>
    <p:extLst>
      <p:ext uri="{BB962C8B-B14F-4D97-AF65-F5344CB8AC3E}">
        <p14:creationId xmlns:p14="http://schemas.microsoft.com/office/powerpoint/2010/main" val="528026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Introducing a hidden layer</a:t>
            </a:r>
          </a:p>
        </p:txBody>
      </p:sp>
      <p:sp>
        <p:nvSpPr>
          <p:cNvPr id="4" name="Slide Number Placeholder 3"/>
          <p:cNvSpPr>
            <a:spLocks noGrp="1"/>
          </p:cNvSpPr>
          <p:nvPr>
            <p:ph type="sldNum" sz="quarter" idx="12"/>
          </p:nvPr>
        </p:nvSpPr>
        <p:spPr/>
        <p:txBody>
          <a:bodyPr/>
          <a:lstStyle/>
          <a:p>
            <a:fld id="{9E7F3095-738A-4790-83C5-52C005F4D7A2}" type="slidenum">
              <a:rPr lang="en-CA" smtClean="0"/>
              <a:t>36</a:t>
            </a:fld>
            <a:endParaRPr lang="en-CA"/>
          </a:p>
        </p:txBody>
      </p:sp>
      <p:sp>
        <p:nvSpPr>
          <p:cNvPr id="45" name="Text Box 6"/>
          <p:cNvSpPr txBox="1">
            <a:spLocks noChangeArrowheads="1"/>
          </p:cNvSpPr>
          <p:nvPr/>
        </p:nvSpPr>
        <p:spPr bwMode="auto">
          <a:xfrm>
            <a:off x="5194626" y="1773091"/>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46" name="Oval 45"/>
              <p:cNvSpPr>
                <a:spLocks noChangeArrowheads="1"/>
              </p:cNvSpPr>
              <p:nvPr/>
            </p:nvSpPr>
            <p:spPr bwMode="auto">
              <a:xfrm>
                <a:off x="1459130" y="2937871"/>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1</m:t>
                          </m:r>
                        </m:sub>
                      </m:sSub>
                    </m:oMath>
                  </m:oMathPara>
                </a14:m>
                <a:endParaRPr lang="en-CA" sz="1800" dirty="0"/>
              </a:p>
            </p:txBody>
          </p:sp>
        </mc:Choice>
        <mc:Fallback xmlns="">
          <p:sp>
            <p:nvSpPr>
              <p:cNvPr id="46" name="Oval 45"/>
              <p:cNvSpPr>
                <a:spLocks noRot="1" noChangeAspect="1" noMove="1" noResize="1" noEditPoints="1" noAdjustHandles="1" noChangeArrowheads="1" noChangeShapeType="1" noTextEdit="1"/>
              </p:cNvSpPr>
              <p:nvPr/>
            </p:nvSpPr>
            <p:spPr bwMode="auto">
              <a:xfrm>
                <a:off x="1459130" y="2937871"/>
                <a:ext cx="431800" cy="431800"/>
              </a:xfrm>
              <a:prstGeom prst="ellipse">
                <a:avLst/>
              </a:prstGeom>
              <a:blipFill>
                <a:blip r:embed="rId2"/>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47" name="Oval 46"/>
          <p:cNvSpPr>
            <a:spLocks noChangeArrowheads="1"/>
          </p:cNvSpPr>
          <p:nvPr/>
        </p:nvSpPr>
        <p:spPr bwMode="auto">
          <a:xfrm>
            <a:off x="308439" y="4948899"/>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48" name="Oval 47"/>
          <p:cNvSpPr>
            <a:spLocks noChangeArrowheads="1"/>
          </p:cNvSpPr>
          <p:nvPr/>
        </p:nvSpPr>
        <p:spPr bwMode="auto">
          <a:xfrm>
            <a:off x="1251285" y="4957733"/>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49" name="Oval 48"/>
          <p:cNvSpPr>
            <a:spLocks noChangeArrowheads="1"/>
          </p:cNvSpPr>
          <p:nvPr/>
        </p:nvSpPr>
        <p:spPr bwMode="auto">
          <a:xfrm>
            <a:off x="5498833" y="4956558"/>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50" name="AutoShape 20"/>
          <p:cNvCxnSpPr>
            <a:cxnSpLocks noChangeShapeType="1"/>
            <a:stCxn id="48" idx="0"/>
            <a:endCxn id="63" idx="4"/>
          </p:cNvCxnSpPr>
          <p:nvPr/>
        </p:nvCxnSpPr>
        <p:spPr bwMode="auto">
          <a:xfrm flipV="1">
            <a:off x="1467185" y="3347335"/>
            <a:ext cx="1046353" cy="161039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1"/>
          <p:cNvCxnSpPr>
            <a:cxnSpLocks noChangeShapeType="1"/>
            <a:stCxn id="47" idx="0"/>
            <a:endCxn id="63" idx="3"/>
          </p:cNvCxnSpPr>
          <p:nvPr/>
        </p:nvCxnSpPr>
        <p:spPr bwMode="auto">
          <a:xfrm flipV="1">
            <a:off x="524339" y="3284099"/>
            <a:ext cx="1836535" cy="1664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2"/>
          <p:cNvCxnSpPr>
            <a:cxnSpLocks noChangeShapeType="1"/>
            <a:stCxn id="49" idx="0"/>
            <a:endCxn id="63" idx="5"/>
          </p:cNvCxnSpPr>
          <p:nvPr/>
        </p:nvCxnSpPr>
        <p:spPr bwMode="auto">
          <a:xfrm flipH="1" flipV="1">
            <a:off x="2666202" y="3284099"/>
            <a:ext cx="3048531" cy="167245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28"/>
          <p:cNvCxnSpPr>
            <a:cxnSpLocks noChangeShapeType="1"/>
          </p:cNvCxnSpPr>
          <p:nvPr/>
        </p:nvCxnSpPr>
        <p:spPr bwMode="auto">
          <a:xfrm flipV="1">
            <a:off x="1651390" y="3401152"/>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29"/>
          <p:cNvCxnSpPr>
            <a:cxnSpLocks noChangeShapeType="1"/>
            <a:stCxn id="49" idx="7"/>
            <a:endCxn id="64" idx="5"/>
          </p:cNvCxnSpPr>
          <p:nvPr/>
        </p:nvCxnSpPr>
        <p:spPr bwMode="auto">
          <a:xfrm flipH="1" flipV="1">
            <a:off x="4521855" y="3321088"/>
            <a:ext cx="1345542"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33"/>
          <p:cNvCxnSpPr>
            <a:cxnSpLocks noChangeShapeType="1"/>
            <a:stCxn id="49" idx="1"/>
            <a:endCxn id="46" idx="5"/>
          </p:cNvCxnSpPr>
          <p:nvPr/>
        </p:nvCxnSpPr>
        <p:spPr bwMode="auto">
          <a:xfrm flipH="1" flipV="1">
            <a:off x="1827694" y="3306435"/>
            <a:ext cx="3734375" cy="171335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36"/>
          <p:cNvCxnSpPr>
            <a:cxnSpLocks noChangeShapeType="1"/>
            <a:stCxn id="47" idx="1"/>
            <a:endCxn id="46" idx="2"/>
          </p:cNvCxnSpPr>
          <p:nvPr/>
        </p:nvCxnSpPr>
        <p:spPr bwMode="auto">
          <a:xfrm flipV="1">
            <a:off x="371675" y="3153771"/>
            <a:ext cx="1087455" cy="185836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37"/>
          <p:cNvCxnSpPr>
            <a:cxnSpLocks noChangeShapeType="1"/>
            <a:stCxn id="48" idx="1"/>
            <a:endCxn id="46" idx="3"/>
          </p:cNvCxnSpPr>
          <p:nvPr/>
        </p:nvCxnSpPr>
        <p:spPr bwMode="auto">
          <a:xfrm flipV="1">
            <a:off x="1314521" y="3306435"/>
            <a:ext cx="207845" cy="17145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AutoShape 43"/>
          <p:cNvCxnSpPr>
            <a:cxnSpLocks noChangeShapeType="1"/>
          </p:cNvCxnSpPr>
          <p:nvPr/>
        </p:nvCxnSpPr>
        <p:spPr bwMode="auto">
          <a:xfrm flipV="1">
            <a:off x="706867" y="3334680"/>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AutoShape 46"/>
          <p:cNvSpPr>
            <a:spLocks noChangeArrowheads="1"/>
          </p:cNvSpPr>
          <p:nvPr/>
        </p:nvSpPr>
        <p:spPr bwMode="auto">
          <a:xfrm>
            <a:off x="6173862" y="5164799"/>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0" name="AutoShape 48"/>
          <p:cNvSpPr>
            <a:spLocks noChangeArrowheads="1"/>
          </p:cNvSpPr>
          <p:nvPr/>
        </p:nvSpPr>
        <p:spPr bwMode="auto">
          <a:xfrm>
            <a:off x="4470937" y="1884608"/>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1" name="Rectangle 60"/>
          <p:cNvSpPr>
            <a:spLocks noChangeArrowheads="1"/>
          </p:cNvSpPr>
          <p:nvPr/>
        </p:nvSpPr>
        <p:spPr bwMode="auto">
          <a:xfrm>
            <a:off x="5141799" y="1621522"/>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2" name="Rectangle 61"/>
          <p:cNvSpPr>
            <a:spLocks noChangeArrowheads="1"/>
          </p:cNvSpPr>
          <p:nvPr/>
        </p:nvSpPr>
        <p:spPr bwMode="auto">
          <a:xfrm>
            <a:off x="6720195" y="4801198"/>
            <a:ext cx="2354136"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63" name="Oval 62"/>
              <p:cNvSpPr>
                <a:spLocks noChangeArrowheads="1"/>
              </p:cNvSpPr>
              <p:nvPr/>
            </p:nvSpPr>
            <p:spPr bwMode="auto">
              <a:xfrm>
                <a:off x="2297638" y="291553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3</m:t>
                          </m:r>
                        </m:sub>
                      </m:sSub>
                    </m:oMath>
                  </m:oMathPara>
                </a14:m>
                <a:endParaRPr lang="en-CA" sz="1800" dirty="0"/>
              </a:p>
            </p:txBody>
          </p:sp>
        </mc:Choice>
        <mc:Fallback xmlns="">
          <p:sp>
            <p:nvSpPr>
              <p:cNvPr id="63" name="Oval 62"/>
              <p:cNvSpPr>
                <a:spLocks noRot="1" noChangeAspect="1" noMove="1" noResize="1" noEditPoints="1" noAdjustHandles="1" noChangeArrowheads="1" noChangeShapeType="1" noTextEdit="1"/>
              </p:cNvSpPr>
              <p:nvPr/>
            </p:nvSpPr>
            <p:spPr bwMode="auto">
              <a:xfrm>
                <a:off x="2297638" y="2915535"/>
                <a:ext cx="431800" cy="431800"/>
              </a:xfrm>
              <a:prstGeom prst="ellipse">
                <a:avLst/>
              </a:prstGeom>
              <a:blipFill>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4" name="Oval 63"/>
              <p:cNvSpPr>
                <a:spLocks noChangeArrowheads="1"/>
              </p:cNvSpPr>
              <p:nvPr/>
            </p:nvSpPr>
            <p:spPr bwMode="auto">
              <a:xfrm>
                <a:off x="4153291" y="295252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𝐾</m:t>
                          </m:r>
                        </m:sub>
                      </m:sSub>
                    </m:oMath>
                  </m:oMathPara>
                </a14:m>
                <a:endParaRPr lang="en-CA" sz="1800" dirty="0"/>
              </a:p>
            </p:txBody>
          </p:sp>
        </mc:Choice>
        <mc:Fallback xmlns="">
          <p:sp>
            <p:nvSpPr>
              <p:cNvPr id="64" name="Oval 63"/>
              <p:cNvSpPr>
                <a:spLocks noRot="1" noChangeAspect="1" noMove="1" noResize="1" noEditPoints="1" noAdjustHandles="1" noChangeArrowheads="1" noChangeShapeType="1" noTextEdit="1"/>
              </p:cNvSpPr>
              <p:nvPr/>
            </p:nvSpPr>
            <p:spPr bwMode="auto">
              <a:xfrm>
                <a:off x="4153291" y="2952524"/>
                <a:ext cx="431800" cy="431800"/>
              </a:xfrm>
              <a:prstGeom prst="ellipse">
                <a:avLst/>
              </a:prstGeom>
              <a:blipFill rotWithShape="0">
                <a:blip r:embed="rId4"/>
                <a:stretch>
                  <a:fillRect r="-2632"/>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319992" y="4941239"/>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65" name="Rectangle 64"/>
              <p:cNvSpPr>
                <a:spLocks noRot="1" noChangeAspect="1" noMove="1" noResize="1" noEditPoints="1" noAdjustHandles="1" noChangeArrowheads="1" noChangeShapeType="1" noTextEdit="1"/>
              </p:cNvSpPr>
              <p:nvPr/>
            </p:nvSpPr>
            <p:spPr>
              <a:xfrm>
                <a:off x="319992" y="4941239"/>
                <a:ext cx="460767" cy="369332"/>
              </a:xfrm>
              <a:prstGeom prst="rect">
                <a:avLst/>
              </a:prstGeom>
              <a:blipFill>
                <a:blip r:embed="rId5"/>
                <a:stretch>
                  <a:fillRect/>
                </a:stretch>
              </a:blipFill>
            </p:spPr>
            <p:txBody>
              <a:bodyPr/>
              <a:lstStyle/>
              <a:p>
                <a:r>
                  <a:rPr lang="en-CA">
                    <a:noFill/>
                  </a:rPr>
                  <a:t> </a:t>
                </a:r>
              </a:p>
            </p:txBody>
          </p:sp>
        </mc:Fallback>
      </mc:AlternateContent>
      <p:sp>
        <p:nvSpPr>
          <p:cNvPr id="66" name="TextBox 65"/>
          <p:cNvSpPr txBox="1"/>
          <p:nvPr/>
        </p:nvSpPr>
        <p:spPr>
          <a:xfrm>
            <a:off x="841911" y="4994746"/>
            <a:ext cx="293328" cy="369332"/>
          </a:xfrm>
          <a:prstGeom prst="rect">
            <a:avLst/>
          </a:prstGeom>
          <a:noFill/>
        </p:spPr>
        <p:txBody>
          <a:bodyPr wrap="square" rtlCol="0">
            <a:spAutoFit/>
          </a:bodyPr>
          <a:lstStyle/>
          <a:p>
            <a:r>
              <a:rPr lang="en-CA" dirty="0"/>
              <a:t>…</a:t>
            </a:r>
          </a:p>
        </p:txBody>
      </p:sp>
      <p:sp>
        <p:nvSpPr>
          <p:cNvPr id="67" name="TextBox 66"/>
          <p:cNvSpPr txBox="1"/>
          <p:nvPr/>
        </p:nvSpPr>
        <p:spPr>
          <a:xfrm flipH="1">
            <a:off x="1880693" y="4985517"/>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68" name="Rectangle 67"/>
              <p:cNvSpPr/>
              <p:nvPr/>
            </p:nvSpPr>
            <p:spPr>
              <a:xfrm>
                <a:off x="1230469" y="4960136"/>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68" name="Rectangle 67"/>
              <p:cNvSpPr>
                <a:spLocks noRot="1" noChangeAspect="1" noMove="1" noResize="1" noEditPoints="1" noAdjustHandles="1" noChangeArrowheads="1" noChangeShapeType="1" noTextEdit="1"/>
              </p:cNvSpPr>
              <p:nvPr/>
            </p:nvSpPr>
            <p:spPr>
              <a:xfrm>
                <a:off x="1230469" y="4960136"/>
                <a:ext cx="519822" cy="33855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5402340" y="5002295"/>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69" name="Rectangle 68"/>
              <p:cNvSpPr>
                <a:spLocks noRot="1" noChangeAspect="1" noMove="1" noResize="1" noEditPoints="1" noAdjustHandles="1" noChangeArrowheads="1" noChangeShapeType="1" noTextEdit="1"/>
              </p:cNvSpPr>
              <p:nvPr/>
            </p:nvSpPr>
            <p:spPr>
              <a:xfrm>
                <a:off x="5402340" y="5002295"/>
                <a:ext cx="624786" cy="307777"/>
              </a:xfrm>
              <a:prstGeom prst="rect">
                <a:avLst/>
              </a:prstGeom>
              <a:blipFill>
                <a:blip r:embed="rId7"/>
                <a:stretch>
                  <a:fillRect/>
                </a:stretch>
              </a:blipFill>
            </p:spPr>
            <p:txBody>
              <a:bodyPr/>
              <a:lstStyle/>
              <a:p>
                <a:r>
                  <a:rPr lang="en-CA">
                    <a:noFill/>
                  </a:rPr>
                  <a:t> </a:t>
                </a:r>
              </a:p>
            </p:txBody>
          </p:sp>
        </mc:Fallback>
      </mc:AlternateContent>
      <p:sp>
        <p:nvSpPr>
          <p:cNvPr id="70" name="TextBox 69"/>
          <p:cNvSpPr txBox="1"/>
          <p:nvPr/>
        </p:nvSpPr>
        <p:spPr>
          <a:xfrm>
            <a:off x="1926046" y="2902112"/>
            <a:ext cx="534986" cy="369332"/>
          </a:xfrm>
          <a:prstGeom prst="rect">
            <a:avLst/>
          </a:prstGeom>
          <a:noFill/>
        </p:spPr>
        <p:txBody>
          <a:bodyPr wrap="square" rtlCol="0">
            <a:spAutoFit/>
          </a:bodyPr>
          <a:lstStyle/>
          <a:p>
            <a:r>
              <a:rPr lang="en-CA" dirty="0"/>
              <a:t>…</a:t>
            </a:r>
          </a:p>
        </p:txBody>
      </p:sp>
      <p:sp>
        <p:nvSpPr>
          <p:cNvPr id="71" name="TextBox 70"/>
          <p:cNvSpPr txBox="1"/>
          <p:nvPr/>
        </p:nvSpPr>
        <p:spPr>
          <a:xfrm>
            <a:off x="3577928" y="2955508"/>
            <a:ext cx="534986" cy="369332"/>
          </a:xfrm>
          <a:prstGeom prst="rect">
            <a:avLst/>
          </a:prstGeom>
          <a:noFill/>
        </p:spPr>
        <p:txBody>
          <a:bodyPr wrap="square" rtlCol="0">
            <a:spAutoFit/>
          </a:bodyPr>
          <a:lstStyle/>
          <a:p>
            <a:r>
              <a:rPr lang="en-CA" dirty="0"/>
              <a:t>…</a:t>
            </a:r>
          </a:p>
        </p:txBody>
      </p:sp>
      <p:sp>
        <p:nvSpPr>
          <p:cNvPr id="72" name="TextBox 71"/>
          <p:cNvSpPr txBox="1"/>
          <p:nvPr/>
        </p:nvSpPr>
        <p:spPr>
          <a:xfrm flipH="1">
            <a:off x="2211658" y="4985517"/>
            <a:ext cx="185028" cy="369332"/>
          </a:xfrm>
          <a:prstGeom prst="rect">
            <a:avLst/>
          </a:prstGeom>
          <a:noFill/>
        </p:spPr>
        <p:txBody>
          <a:bodyPr wrap="square" rtlCol="0">
            <a:spAutoFit/>
          </a:bodyPr>
          <a:lstStyle/>
          <a:p>
            <a:r>
              <a:rPr lang="en-CA" dirty="0"/>
              <a:t>…</a:t>
            </a:r>
          </a:p>
        </p:txBody>
      </p:sp>
      <p:sp>
        <p:nvSpPr>
          <p:cNvPr id="73" name="TextBox 72"/>
          <p:cNvSpPr txBox="1"/>
          <p:nvPr/>
        </p:nvSpPr>
        <p:spPr>
          <a:xfrm>
            <a:off x="2644749" y="4985516"/>
            <a:ext cx="511054" cy="369332"/>
          </a:xfrm>
          <a:prstGeom prst="rect">
            <a:avLst/>
          </a:prstGeom>
          <a:noFill/>
        </p:spPr>
        <p:txBody>
          <a:bodyPr wrap="square" rtlCol="0">
            <a:spAutoFit/>
          </a:bodyPr>
          <a:lstStyle/>
          <a:p>
            <a:r>
              <a:rPr lang="en-CA" dirty="0"/>
              <a:t>…</a:t>
            </a:r>
          </a:p>
        </p:txBody>
      </p:sp>
      <p:sp>
        <p:nvSpPr>
          <p:cNvPr id="74" name="TextBox 73"/>
          <p:cNvSpPr txBox="1"/>
          <p:nvPr/>
        </p:nvSpPr>
        <p:spPr>
          <a:xfrm flipH="1">
            <a:off x="3163005" y="4985517"/>
            <a:ext cx="246422" cy="369332"/>
          </a:xfrm>
          <a:prstGeom prst="rect">
            <a:avLst/>
          </a:prstGeom>
          <a:noFill/>
        </p:spPr>
        <p:txBody>
          <a:bodyPr wrap="square" rtlCol="0">
            <a:spAutoFit/>
          </a:bodyPr>
          <a:lstStyle/>
          <a:p>
            <a:r>
              <a:rPr lang="en-CA" dirty="0"/>
              <a:t>…</a:t>
            </a:r>
          </a:p>
        </p:txBody>
      </p:sp>
      <p:sp>
        <p:nvSpPr>
          <p:cNvPr id="75" name="TextBox 74"/>
          <p:cNvSpPr txBox="1"/>
          <p:nvPr/>
        </p:nvSpPr>
        <p:spPr>
          <a:xfrm flipH="1">
            <a:off x="3550238" y="4987792"/>
            <a:ext cx="246422" cy="369332"/>
          </a:xfrm>
          <a:prstGeom prst="rect">
            <a:avLst/>
          </a:prstGeom>
          <a:noFill/>
        </p:spPr>
        <p:txBody>
          <a:bodyPr wrap="square" rtlCol="0">
            <a:spAutoFit/>
          </a:bodyPr>
          <a:lstStyle/>
          <a:p>
            <a:r>
              <a:rPr lang="en-CA" dirty="0"/>
              <a:t>…</a:t>
            </a:r>
          </a:p>
        </p:txBody>
      </p:sp>
      <p:sp>
        <p:nvSpPr>
          <p:cNvPr id="76" name="TextBox 75"/>
          <p:cNvSpPr txBox="1"/>
          <p:nvPr/>
        </p:nvSpPr>
        <p:spPr>
          <a:xfrm flipH="1">
            <a:off x="4028780" y="4994746"/>
            <a:ext cx="246422" cy="369332"/>
          </a:xfrm>
          <a:prstGeom prst="rect">
            <a:avLst/>
          </a:prstGeom>
          <a:noFill/>
        </p:spPr>
        <p:txBody>
          <a:bodyPr wrap="square" rtlCol="0">
            <a:spAutoFit/>
          </a:bodyPr>
          <a:lstStyle/>
          <a:p>
            <a:r>
              <a:rPr lang="en-CA" dirty="0"/>
              <a:t>…</a:t>
            </a:r>
          </a:p>
        </p:txBody>
      </p:sp>
      <p:sp>
        <p:nvSpPr>
          <p:cNvPr id="77" name="TextBox 76"/>
          <p:cNvSpPr txBox="1"/>
          <p:nvPr/>
        </p:nvSpPr>
        <p:spPr>
          <a:xfrm flipH="1">
            <a:off x="4371721" y="4994596"/>
            <a:ext cx="246422" cy="369332"/>
          </a:xfrm>
          <a:prstGeom prst="rect">
            <a:avLst/>
          </a:prstGeom>
          <a:noFill/>
        </p:spPr>
        <p:txBody>
          <a:bodyPr wrap="square" rtlCol="0">
            <a:spAutoFit/>
          </a:bodyPr>
          <a:lstStyle/>
          <a:p>
            <a:r>
              <a:rPr lang="en-CA" dirty="0"/>
              <a:t>…</a:t>
            </a:r>
          </a:p>
        </p:txBody>
      </p:sp>
      <p:sp>
        <p:nvSpPr>
          <p:cNvPr id="78" name="TextBox 77"/>
          <p:cNvSpPr txBox="1"/>
          <p:nvPr/>
        </p:nvSpPr>
        <p:spPr>
          <a:xfrm flipH="1">
            <a:off x="4742381" y="4994596"/>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79" name="TextBox 78"/>
              <p:cNvSpPr txBox="1"/>
              <p:nvPr/>
            </p:nvSpPr>
            <p:spPr>
              <a:xfrm>
                <a:off x="685644" y="4082953"/>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79" name="TextBox 78"/>
              <p:cNvSpPr txBox="1">
                <a:spLocks noRot="1" noChangeAspect="1" noMove="1" noResize="1" noEditPoints="1" noAdjustHandles="1" noChangeArrowheads="1" noChangeShapeType="1" noTextEdit="1"/>
              </p:cNvSpPr>
              <p:nvPr/>
            </p:nvSpPr>
            <p:spPr>
              <a:xfrm>
                <a:off x="685644" y="4082953"/>
                <a:ext cx="532197" cy="192360"/>
              </a:xfrm>
              <a:prstGeom prst="rect">
                <a:avLst/>
              </a:prstGeom>
              <a:blipFill>
                <a:blip r:embed="rId8"/>
                <a:stretch>
                  <a:fillRect l="-6818" t="-6452" r="-3409"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811801" y="2977889"/>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80" name="TextBox 79"/>
              <p:cNvSpPr txBox="1">
                <a:spLocks noRot="1" noChangeAspect="1" noMove="1" noResize="1" noEditPoints="1" noAdjustHandles="1" noChangeArrowheads="1" noChangeShapeType="1" noTextEdit="1"/>
              </p:cNvSpPr>
              <p:nvPr/>
            </p:nvSpPr>
            <p:spPr>
              <a:xfrm>
                <a:off x="811801" y="2977889"/>
                <a:ext cx="376770" cy="192360"/>
              </a:xfrm>
              <a:prstGeom prst="rect">
                <a:avLst/>
              </a:prstGeom>
              <a:blipFill>
                <a:blip r:embed="rId9"/>
                <a:stretch>
                  <a:fillRect l="-9677" t="-3125" r="-6452" b="-9375"/>
                </a:stretch>
              </a:blipFill>
            </p:spPr>
            <p:txBody>
              <a:bodyPr/>
              <a:lstStyle/>
              <a:p>
                <a:r>
                  <a:rPr lang="en-CA">
                    <a:noFill/>
                  </a:rPr>
                  <a:t> </a:t>
                </a:r>
              </a:p>
            </p:txBody>
          </p:sp>
        </mc:Fallback>
      </mc:AlternateContent>
      <p:cxnSp>
        <p:nvCxnSpPr>
          <p:cNvPr id="81" name="Straight Arrow Connector 80"/>
          <p:cNvCxnSpPr>
            <a:endCxn id="46" idx="1"/>
          </p:cNvCxnSpPr>
          <p:nvPr/>
        </p:nvCxnSpPr>
        <p:spPr>
          <a:xfrm flipV="1">
            <a:off x="1188571" y="3001107"/>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4800375" y="4019773"/>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800375" y="4019773"/>
                <a:ext cx="722955" cy="192360"/>
              </a:xfrm>
              <a:prstGeom prst="rect">
                <a:avLst/>
              </a:prstGeom>
              <a:blipFill>
                <a:blip r:embed="rId10"/>
                <a:stretch>
                  <a:fillRect l="-5042" t="-3125" r="-3361"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1858435" y="2810941"/>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83" name="TextBox 82"/>
              <p:cNvSpPr txBox="1">
                <a:spLocks noRot="1" noChangeAspect="1" noMove="1" noResize="1" noEditPoints="1" noAdjustHandles="1" noChangeArrowheads="1" noChangeShapeType="1" noTextEdit="1"/>
              </p:cNvSpPr>
              <p:nvPr/>
            </p:nvSpPr>
            <p:spPr>
              <a:xfrm>
                <a:off x="1858435" y="2810941"/>
                <a:ext cx="376770" cy="192360"/>
              </a:xfrm>
              <a:prstGeom prst="rect">
                <a:avLst/>
              </a:prstGeom>
              <a:blipFill>
                <a:blip r:embed="rId11"/>
                <a:stretch>
                  <a:fillRect l="-11290" t="-6250" r="-6452" b="-9375"/>
                </a:stretch>
              </a:blipFill>
            </p:spPr>
            <p:txBody>
              <a:bodyPr/>
              <a:lstStyle/>
              <a:p>
                <a:r>
                  <a:rPr lang="en-CA">
                    <a:noFill/>
                  </a:rPr>
                  <a:t> </a:t>
                </a:r>
              </a:p>
            </p:txBody>
          </p:sp>
        </mc:Fallback>
      </mc:AlternateContent>
      <p:cxnSp>
        <p:nvCxnSpPr>
          <p:cNvPr id="84" name="Straight Arrow Connector 83"/>
          <p:cNvCxnSpPr>
            <a:endCxn id="63" idx="1"/>
          </p:cNvCxnSpPr>
          <p:nvPr/>
        </p:nvCxnSpPr>
        <p:spPr>
          <a:xfrm>
            <a:off x="2245376" y="2869375"/>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748087" y="4867200"/>
            <a:ext cx="4572000" cy="646331"/>
          </a:xfrm>
          <a:prstGeom prst="rect">
            <a:avLst/>
          </a:prstGeom>
        </p:spPr>
        <p:txBody>
          <a:bodyPr>
            <a:spAutoFit/>
          </a:bodyPr>
          <a:lstStyle/>
          <a:p>
            <a:pPr>
              <a:spcBef>
                <a:spcPct val="50000"/>
              </a:spcBef>
            </a:pPr>
            <a:r>
              <a:rPr lang="en-US" altLang="en-US" dirty="0">
                <a:solidFill>
                  <a:srgbClr val="3333CC"/>
                </a:solidFill>
              </a:rPr>
              <a:t>input vector </a:t>
            </a:r>
            <a:br>
              <a:rPr lang="en-US" altLang="en-US" dirty="0">
                <a:solidFill>
                  <a:srgbClr val="3333CC"/>
                </a:solidFill>
              </a:rPr>
            </a:br>
            <a:r>
              <a:rPr lang="en-US" altLang="en-US" dirty="0">
                <a:solidFill>
                  <a:srgbClr val="3333CC"/>
                </a:solidFill>
              </a:rPr>
              <a:t>(flattened 64x64 image)</a:t>
            </a:r>
          </a:p>
        </p:txBody>
      </p:sp>
      <p:sp>
        <p:nvSpPr>
          <p:cNvPr id="99" name="TextBox 98"/>
          <p:cNvSpPr txBox="1"/>
          <p:nvPr/>
        </p:nvSpPr>
        <p:spPr>
          <a:xfrm>
            <a:off x="3205526" y="2962301"/>
            <a:ext cx="534986" cy="369332"/>
          </a:xfrm>
          <a:prstGeom prst="rect">
            <a:avLst/>
          </a:prstGeom>
          <a:noFill/>
        </p:spPr>
        <p:txBody>
          <a:bodyPr wrap="square" rtlCol="0">
            <a:spAutoFit/>
          </a:bodyPr>
          <a:lstStyle/>
          <a:p>
            <a:r>
              <a:rPr lang="en-CA" dirty="0"/>
              <a:t>…</a:t>
            </a:r>
          </a:p>
        </p:txBody>
      </p:sp>
      <p:sp>
        <p:nvSpPr>
          <p:cNvPr id="100" name="TextBox 99"/>
          <p:cNvSpPr txBox="1"/>
          <p:nvPr/>
        </p:nvSpPr>
        <p:spPr>
          <a:xfrm>
            <a:off x="2890278" y="2955508"/>
            <a:ext cx="534986"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102" name="Oval 101"/>
              <p:cNvSpPr>
                <a:spLocks noChangeArrowheads="1"/>
              </p:cNvSpPr>
              <p:nvPr/>
            </p:nvSpPr>
            <p:spPr bwMode="auto">
              <a:xfrm>
                <a:off x="1710146" y="172719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102" name="Oval 101"/>
              <p:cNvSpPr>
                <a:spLocks noRot="1" noChangeAspect="1" noMove="1" noResize="1" noEditPoints="1" noAdjustHandles="1" noChangeArrowheads="1" noChangeShapeType="1" noTextEdit="1"/>
              </p:cNvSpPr>
              <p:nvPr/>
            </p:nvSpPr>
            <p:spPr bwMode="auto">
              <a:xfrm>
                <a:off x="1710146" y="1727195"/>
                <a:ext cx="431800" cy="431800"/>
              </a:xfrm>
              <a:prstGeom prst="ellipse">
                <a:avLst/>
              </a:prstGeom>
              <a:blipFill>
                <a:blip r:embed="rId12"/>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3" name="Oval 102"/>
              <p:cNvSpPr>
                <a:spLocks noChangeArrowheads="1"/>
              </p:cNvSpPr>
              <p:nvPr/>
            </p:nvSpPr>
            <p:spPr bwMode="auto">
              <a:xfrm>
                <a:off x="2592005" y="1720912"/>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4</m:t>
                          </m:r>
                        </m:sub>
                      </m:sSub>
                    </m:oMath>
                  </m:oMathPara>
                </a14:m>
                <a:endParaRPr lang="en-CA" sz="1800" dirty="0"/>
              </a:p>
            </p:txBody>
          </p:sp>
        </mc:Choice>
        <mc:Fallback xmlns="">
          <p:sp>
            <p:nvSpPr>
              <p:cNvPr id="103" name="Oval 102"/>
              <p:cNvSpPr>
                <a:spLocks noRot="1" noChangeAspect="1" noMove="1" noResize="1" noEditPoints="1" noAdjustHandles="1" noChangeArrowheads="1" noChangeShapeType="1" noTextEdit="1"/>
              </p:cNvSpPr>
              <p:nvPr/>
            </p:nvSpPr>
            <p:spPr bwMode="auto">
              <a:xfrm>
                <a:off x="2592005" y="1720912"/>
                <a:ext cx="431800" cy="431800"/>
              </a:xfrm>
              <a:prstGeom prst="ellipse">
                <a:avLst/>
              </a:prstGeom>
              <a:blipFill>
                <a:blip r:embed="rId1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104" name="TextBox 103"/>
          <p:cNvSpPr txBox="1"/>
          <p:nvPr/>
        </p:nvSpPr>
        <p:spPr>
          <a:xfrm>
            <a:off x="2211658" y="1731872"/>
            <a:ext cx="534986" cy="369332"/>
          </a:xfrm>
          <a:prstGeom prst="rect">
            <a:avLst/>
          </a:prstGeom>
          <a:noFill/>
        </p:spPr>
        <p:txBody>
          <a:bodyPr wrap="square" rtlCol="0">
            <a:spAutoFit/>
          </a:bodyPr>
          <a:lstStyle/>
          <a:p>
            <a:r>
              <a:rPr lang="en-CA" dirty="0"/>
              <a:t>…</a:t>
            </a:r>
          </a:p>
        </p:txBody>
      </p:sp>
      <p:sp>
        <p:nvSpPr>
          <p:cNvPr id="105" name="TextBox 104"/>
          <p:cNvSpPr txBox="1"/>
          <p:nvPr/>
        </p:nvSpPr>
        <p:spPr>
          <a:xfrm>
            <a:off x="3200523" y="1741270"/>
            <a:ext cx="534986"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106" name="Oval 105"/>
              <p:cNvSpPr>
                <a:spLocks noChangeArrowheads="1"/>
              </p:cNvSpPr>
              <p:nvPr/>
            </p:nvSpPr>
            <p:spPr bwMode="auto">
              <a:xfrm>
                <a:off x="3796660" y="1707549"/>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106" name="Oval 105"/>
              <p:cNvSpPr>
                <a:spLocks noRot="1" noChangeAspect="1" noMove="1" noResize="1" noEditPoints="1" noAdjustHandles="1" noChangeArrowheads="1" noChangeShapeType="1" noTextEdit="1"/>
              </p:cNvSpPr>
              <p:nvPr/>
            </p:nvSpPr>
            <p:spPr bwMode="auto">
              <a:xfrm>
                <a:off x="3796660" y="1707549"/>
                <a:ext cx="431800" cy="431800"/>
              </a:xfrm>
              <a:prstGeom prst="ellipse">
                <a:avLst/>
              </a:prstGeom>
              <a:blipFill>
                <a:blip r:embed="rId1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cxnSp>
        <p:nvCxnSpPr>
          <p:cNvPr id="110" name="Straight Arrow Connector 109"/>
          <p:cNvCxnSpPr>
            <a:stCxn id="46" idx="1"/>
            <a:endCxn id="102" idx="4"/>
          </p:cNvCxnSpPr>
          <p:nvPr/>
        </p:nvCxnSpPr>
        <p:spPr>
          <a:xfrm flipV="1">
            <a:off x="1522366" y="2158995"/>
            <a:ext cx="403680" cy="842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46" idx="0"/>
          </p:cNvCxnSpPr>
          <p:nvPr/>
        </p:nvCxnSpPr>
        <p:spPr>
          <a:xfrm flipV="1">
            <a:off x="1675030" y="2152713"/>
            <a:ext cx="1054408" cy="78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46" idx="6"/>
            <a:endCxn id="106" idx="3"/>
          </p:cNvCxnSpPr>
          <p:nvPr/>
        </p:nvCxnSpPr>
        <p:spPr>
          <a:xfrm flipV="1">
            <a:off x="1890930" y="2076113"/>
            <a:ext cx="1968966" cy="1077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64" idx="1"/>
          </p:cNvCxnSpPr>
          <p:nvPr/>
        </p:nvCxnSpPr>
        <p:spPr>
          <a:xfrm flipH="1" flipV="1">
            <a:off x="2141946" y="2054253"/>
            <a:ext cx="2074581" cy="961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63" idx="7"/>
            <a:endCxn id="103" idx="4"/>
          </p:cNvCxnSpPr>
          <p:nvPr/>
        </p:nvCxnSpPr>
        <p:spPr>
          <a:xfrm flipV="1">
            <a:off x="2666202" y="2152712"/>
            <a:ext cx="141703" cy="826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63" idx="7"/>
            <a:endCxn id="106" idx="4"/>
          </p:cNvCxnSpPr>
          <p:nvPr/>
        </p:nvCxnSpPr>
        <p:spPr>
          <a:xfrm flipV="1">
            <a:off x="2666202" y="2139349"/>
            <a:ext cx="1346358" cy="839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3" idx="0"/>
            <a:endCxn id="102" idx="5"/>
          </p:cNvCxnSpPr>
          <p:nvPr/>
        </p:nvCxnSpPr>
        <p:spPr>
          <a:xfrm flipH="1" flipV="1">
            <a:off x="2078710" y="2095759"/>
            <a:ext cx="434828" cy="819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64" idx="0"/>
            <a:endCxn id="103" idx="5"/>
          </p:cNvCxnSpPr>
          <p:nvPr/>
        </p:nvCxnSpPr>
        <p:spPr>
          <a:xfrm flipH="1" flipV="1">
            <a:off x="2960569" y="2089476"/>
            <a:ext cx="1408622" cy="863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64" idx="7"/>
            <a:endCxn id="106" idx="5"/>
          </p:cNvCxnSpPr>
          <p:nvPr/>
        </p:nvCxnSpPr>
        <p:spPr>
          <a:xfrm flipH="1" flipV="1">
            <a:off x="4165224" y="2076113"/>
            <a:ext cx="356631" cy="939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p:cNvSpPr txBox="1"/>
              <p:nvPr/>
            </p:nvSpPr>
            <p:spPr>
              <a:xfrm>
                <a:off x="3625416" y="2537408"/>
                <a:ext cx="550022"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(2, </m:t>
                          </m:r>
                          <m:r>
                            <a:rPr lang="en-CA" sz="1200" b="0" i="1" smtClean="0">
                              <a:latin typeface="Cambria Math" panose="02040503050406030204" pitchFamily="18" charset="0"/>
                            </a:rPr>
                            <m:t>𝐾</m:t>
                          </m:r>
                          <m:r>
                            <a:rPr lang="en-CA" sz="1200" b="0" i="1" smtClean="0">
                              <a:latin typeface="Cambria Math" panose="02040503050406030204" pitchFamily="18" charset="0"/>
                            </a:rPr>
                            <m:t>, 4)</m:t>
                          </m:r>
                        </m:sup>
                      </m:sSup>
                    </m:oMath>
                  </m:oMathPara>
                </a14:m>
                <a:endParaRPr lang="en-CA" sz="1200" dirty="0"/>
              </a:p>
            </p:txBody>
          </p:sp>
        </mc:Choice>
        <mc:Fallback xmlns="">
          <p:sp>
            <p:nvSpPr>
              <p:cNvPr id="144" name="TextBox 143"/>
              <p:cNvSpPr txBox="1">
                <a:spLocks noRot="1" noChangeAspect="1" noMove="1" noResize="1" noEditPoints="1" noAdjustHandles="1" noChangeArrowheads="1" noChangeShapeType="1" noTextEdit="1"/>
              </p:cNvSpPr>
              <p:nvPr/>
            </p:nvSpPr>
            <p:spPr>
              <a:xfrm>
                <a:off x="3625416" y="2537408"/>
                <a:ext cx="550022" cy="192360"/>
              </a:xfrm>
              <a:prstGeom prst="rect">
                <a:avLst/>
              </a:prstGeom>
              <a:blipFill>
                <a:blip r:embed="rId15"/>
                <a:stretch>
                  <a:fillRect l="-6667" t="-6250" r="-4444"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5" name="TextBox 144"/>
              <p:cNvSpPr txBox="1"/>
              <p:nvPr/>
            </p:nvSpPr>
            <p:spPr>
              <a:xfrm>
                <a:off x="1392319" y="2409467"/>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(2, 1, 1)</m:t>
                          </m:r>
                        </m:sup>
                      </m:sSup>
                    </m:oMath>
                  </m:oMathPara>
                </a14:m>
                <a:endParaRPr lang="en-CA" sz="1200" dirty="0"/>
              </a:p>
            </p:txBody>
          </p:sp>
        </mc:Choice>
        <mc:Fallback xmlns="">
          <p:sp>
            <p:nvSpPr>
              <p:cNvPr id="145" name="TextBox 144"/>
              <p:cNvSpPr txBox="1">
                <a:spLocks noRot="1" noChangeAspect="1" noMove="1" noResize="1" noEditPoints="1" noAdjustHandles="1" noChangeArrowheads="1" noChangeShapeType="1" noTextEdit="1"/>
              </p:cNvSpPr>
              <p:nvPr/>
            </p:nvSpPr>
            <p:spPr>
              <a:xfrm>
                <a:off x="1392319" y="2409467"/>
                <a:ext cx="532197" cy="192360"/>
              </a:xfrm>
              <a:prstGeom prst="rect">
                <a:avLst/>
              </a:prstGeom>
              <a:blipFill>
                <a:blip r:embed="rId16"/>
                <a:stretch>
                  <a:fillRect l="-6818" t="-3125" r="-3409"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6" name="TextBox 145"/>
              <p:cNvSpPr txBox="1"/>
              <p:nvPr/>
            </p:nvSpPr>
            <p:spPr>
              <a:xfrm>
                <a:off x="3023805" y="1433658"/>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(2,4)</m:t>
                          </m:r>
                        </m:sup>
                      </m:sSup>
                    </m:oMath>
                  </m:oMathPara>
                </a14:m>
                <a:endParaRPr lang="en-CA" sz="1200" dirty="0"/>
              </a:p>
            </p:txBody>
          </p:sp>
        </mc:Choice>
        <mc:Fallback xmlns="">
          <p:sp>
            <p:nvSpPr>
              <p:cNvPr id="146" name="TextBox 145"/>
              <p:cNvSpPr txBox="1">
                <a:spLocks noRot="1" noChangeAspect="1" noMove="1" noResize="1" noEditPoints="1" noAdjustHandles="1" noChangeArrowheads="1" noChangeShapeType="1" noTextEdit="1"/>
              </p:cNvSpPr>
              <p:nvPr/>
            </p:nvSpPr>
            <p:spPr>
              <a:xfrm>
                <a:off x="3023805" y="1433658"/>
                <a:ext cx="376770" cy="192360"/>
              </a:xfrm>
              <a:prstGeom prst="rect">
                <a:avLst/>
              </a:prstGeom>
              <a:blipFill>
                <a:blip r:embed="rId17"/>
                <a:stretch>
                  <a:fillRect l="-9677" t="-6250" r="-6452" b="-9375"/>
                </a:stretch>
              </a:blipFill>
            </p:spPr>
            <p:txBody>
              <a:bodyPr/>
              <a:lstStyle/>
              <a:p>
                <a:r>
                  <a:rPr lang="en-CA">
                    <a:noFill/>
                  </a:rPr>
                  <a:t> </a:t>
                </a:r>
              </a:p>
            </p:txBody>
          </p:sp>
        </mc:Fallback>
      </mc:AlternateContent>
      <p:cxnSp>
        <p:nvCxnSpPr>
          <p:cNvPr id="147" name="Straight Arrow Connector 146"/>
          <p:cNvCxnSpPr>
            <a:endCxn id="103" idx="6"/>
          </p:cNvCxnSpPr>
          <p:nvPr/>
        </p:nvCxnSpPr>
        <p:spPr>
          <a:xfrm flipH="1">
            <a:off x="3023805" y="1620894"/>
            <a:ext cx="181721" cy="315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Rectangle 149"/>
              <p:cNvSpPr/>
              <p:nvPr/>
            </p:nvSpPr>
            <p:spPr>
              <a:xfrm>
                <a:off x="4872619" y="3709365"/>
                <a:ext cx="4572000" cy="71083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h</m:t>
                          </m:r>
                        </m:e>
                        <m:sub>
                          <m:r>
                            <a:rPr lang="en-CA" i="1">
                              <a:latin typeface="Cambria Math" panose="02040503050406030204" pitchFamily="18" charset="0"/>
                            </a:rPr>
                            <m:t>𝑘</m:t>
                          </m:r>
                        </m:sub>
                      </m:sSub>
                      <m:r>
                        <a:rPr lang="en-CA" i="1">
                          <a:latin typeface="Cambria Math" panose="02040503050406030204" pitchFamily="18" charset="0"/>
                        </a:rPr>
                        <m:t>=</m:t>
                      </m:r>
                      <m:r>
                        <a:rPr lang="en-CA" i="1">
                          <a:latin typeface="Cambria Math" panose="02040503050406030204" pitchFamily="18" charset="0"/>
                        </a:rPr>
                        <m:t>𝜎</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𝑊</m:t>
                              </m:r>
                            </m:e>
                            <m:sup>
                              <m:d>
                                <m:dPr>
                                  <m:ctrlPr>
                                    <a:rPr lang="en-CA" i="1">
                                      <a:latin typeface="Cambria Math" panose="02040503050406030204" pitchFamily="18" charset="0"/>
                                    </a:rPr>
                                  </m:ctrlPr>
                                </m:dPr>
                                <m:e>
                                  <m:r>
                                    <a:rPr lang="en-CA" i="1">
                                      <a:latin typeface="Cambria Math" panose="02040503050406030204" pitchFamily="18" charset="0"/>
                                    </a:rPr>
                                    <m:t>1, ∗, </m:t>
                                  </m:r>
                                  <m:r>
                                    <a:rPr lang="en-CA" i="1">
                                      <a:latin typeface="Cambria Math" panose="02040503050406030204" pitchFamily="18" charset="0"/>
                                    </a:rPr>
                                    <m:t>𝑘</m:t>
                                  </m:r>
                                </m:e>
                              </m:d>
                            </m:sup>
                          </m:sSup>
                          <m:r>
                            <a:rPr lang="en-CA" i="1">
                              <a:latin typeface="Cambria Math" panose="02040503050406030204" pitchFamily="18" charset="0"/>
                            </a:rPr>
                            <m:t>⋅</m:t>
                          </m:r>
                          <m:r>
                            <a:rPr lang="en-CA" i="1">
                              <a:latin typeface="Cambria Math" panose="02040503050406030204" pitchFamily="18" charset="0"/>
                            </a:rPr>
                            <m:t>𝑥</m:t>
                          </m:r>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𝑏</m:t>
                              </m:r>
                            </m:e>
                            <m:sup>
                              <m:d>
                                <m:dPr>
                                  <m:ctrlPr>
                                    <a:rPr lang="en-CA" i="1">
                                      <a:latin typeface="Cambria Math" panose="02040503050406030204" pitchFamily="18" charset="0"/>
                                    </a:rPr>
                                  </m:ctrlPr>
                                </m:dPr>
                                <m:e>
                                  <m:r>
                                    <a:rPr lang="en-CA" i="1">
                                      <a:latin typeface="Cambria Math" panose="02040503050406030204" pitchFamily="18" charset="0"/>
                                    </a:rPr>
                                    <m:t>1, </m:t>
                                  </m:r>
                                  <m:r>
                                    <a:rPr lang="en-CA" i="1">
                                      <a:latin typeface="Cambria Math" panose="02040503050406030204" pitchFamily="18" charset="0"/>
                                    </a:rPr>
                                    <m:t>𝑘</m:t>
                                  </m:r>
                                </m:e>
                              </m:d>
                            </m:sup>
                          </m:sSup>
                        </m:e>
                      </m:d>
                    </m:oMath>
                  </m:oMathPara>
                </a14:m>
                <a:endParaRPr lang="en-CA" dirty="0"/>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𝑚</m:t>
                          </m:r>
                        </m:sub>
                      </m:sSub>
                      <m:r>
                        <a:rPr lang="en-CA" b="0" i="1" smtClean="0">
                          <a:latin typeface="Cambria Math" panose="02040503050406030204" pitchFamily="18" charset="0"/>
                        </a:rPr>
                        <m:t>=</m:t>
                      </m:r>
                      <m:r>
                        <a:rPr lang="en-CA" b="0" i="1" smtClean="0">
                          <a:latin typeface="Cambria Math" panose="02040503050406030204" pitchFamily="18" charset="0"/>
                        </a:rPr>
                        <m:t>𝜎</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2, ∗, </m:t>
                              </m:r>
                              <m:r>
                                <a:rPr lang="en-CA" b="0" i="1" smtClean="0">
                                  <a:latin typeface="Cambria Math" panose="02040503050406030204" pitchFamily="18" charset="0"/>
                                </a:rPr>
                                <m:t>𝑚</m:t>
                              </m:r>
                            </m:e>
                          </m:d>
                        </m:sup>
                      </m:sSup>
                      <m:r>
                        <a:rPr lang="en-CA" b="0" i="1" smtClean="0">
                          <a:latin typeface="Cambria Math" panose="02040503050406030204" pitchFamily="18" charset="0"/>
                        </a:rPr>
                        <m:t>⋅</m:t>
                      </m:r>
                      <m:r>
                        <a:rPr lang="en-CA" b="0" i="1" smtClean="0">
                          <a:latin typeface="Cambria Math" panose="02040503050406030204" pitchFamily="18" charset="0"/>
                        </a:rPr>
                        <m:t>h</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2, </m:t>
                              </m:r>
                              <m:r>
                                <a:rPr lang="en-CA" b="0" i="1" smtClean="0">
                                  <a:latin typeface="Cambria Math" panose="02040503050406030204" pitchFamily="18" charset="0"/>
                                </a:rPr>
                                <m:t>𝑚</m:t>
                              </m:r>
                            </m:e>
                          </m:d>
                        </m:sup>
                      </m:sSup>
                      <m:r>
                        <a:rPr lang="en-CA" b="0" i="1" smtClean="0">
                          <a:latin typeface="Cambria Math" panose="02040503050406030204" pitchFamily="18" charset="0"/>
                        </a:rPr>
                        <m:t>)</m:t>
                      </m:r>
                    </m:oMath>
                  </m:oMathPara>
                </a14:m>
                <a:endParaRPr lang="en-CA" dirty="0"/>
              </a:p>
            </p:txBody>
          </p:sp>
        </mc:Choice>
        <mc:Fallback xmlns="">
          <p:sp>
            <p:nvSpPr>
              <p:cNvPr id="150" name="Rectangle 149"/>
              <p:cNvSpPr>
                <a:spLocks noRot="1" noChangeAspect="1" noMove="1" noResize="1" noEditPoints="1" noAdjustHandles="1" noChangeArrowheads="1" noChangeShapeType="1" noTextEdit="1"/>
              </p:cNvSpPr>
              <p:nvPr/>
            </p:nvSpPr>
            <p:spPr>
              <a:xfrm>
                <a:off x="4872619" y="3709365"/>
                <a:ext cx="4572000" cy="710836"/>
              </a:xfrm>
              <a:prstGeom prst="rect">
                <a:avLst/>
              </a:prstGeom>
              <a:blipFill rotWithShape="0">
                <a:blip r:embed="rId18"/>
                <a:stretch>
                  <a:fillRect b="-5983"/>
                </a:stretch>
              </a:blipFill>
            </p:spPr>
            <p:txBody>
              <a:bodyPr/>
              <a:lstStyle/>
              <a:p>
                <a:r>
                  <a:rPr lang="en-US">
                    <a:noFill/>
                  </a:rPr>
                  <a:t> </a:t>
                </a:r>
              </a:p>
            </p:txBody>
          </p:sp>
        </mc:Fallback>
      </mc:AlternateContent>
      <p:sp>
        <p:nvSpPr>
          <p:cNvPr id="151" name="Text Box 6"/>
          <p:cNvSpPr txBox="1">
            <a:spLocks noChangeArrowheads="1"/>
          </p:cNvSpPr>
          <p:nvPr/>
        </p:nvSpPr>
        <p:spPr bwMode="auto">
          <a:xfrm>
            <a:off x="5447421" y="2986070"/>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K hidden units</a:t>
            </a:r>
          </a:p>
        </p:txBody>
      </p:sp>
      <p:sp>
        <p:nvSpPr>
          <p:cNvPr id="152" name="AutoShape 48"/>
          <p:cNvSpPr>
            <a:spLocks noChangeArrowheads="1"/>
          </p:cNvSpPr>
          <p:nvPr/>
        </p:nvSpPr>
        <p:spPr bwMode="auto">
          <a:xfrm>
            <a:off x="4723732" y="3097587"/>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153" name="Rectangle 152"/>
          <p:cNvSpPr>
            <a:spLocks noChangeArrowheads="1"/>
          </p:cNvSpPr>
          <p:nvPr/>
        </p:nvSpPr>
        <p:spPr bwMode="auto">
          <a:xfrm>
            <a:off x="5346985" y="2805579"/>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Tree>
    <p:extLst>
      <p:ext uri="{BB962C8B-B14F-4D97-AF65-F5344CB8AC3E}">
        <p14:creationId xmlns:p14="http://schemas.microsoft.com/office/powerpoint/2010/main" val="1444886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a hidden layer?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a:t>Instead of checking whether </a:t>
                </a:r>
                <a14:m>
                  <m:oMath xmlns:m="http://schemas.openxmlformats.org/officeDocument/2006/math">
                    <m:r>
                      <a:rPr lang="en-CA" b="0" i="1" smtClean="0">
                        <a:latin typeface="Cambria Math" panose="02040503050406030204" pitchFamily="18" charset="0"/>
                      </a:rPr>
                      <m:t>𝑥</m:t>
                    </m:r>
                  </m:oMath>
                </a14:m>
                <a:r>
                  <a:rPr lang="en-CA" dirty="0"/>
                  <a:t> looks like one of 6 templates, we’ll be checking whether </a:t>
                </a:r>
                <a14:m>
                  <m:oMath xmlns:m="http://schemas.openxmlformats.org/officeDocument/2006/math">
                    <m:r>
                      <a:rPr lang="en-CA" b="0" i="1" smtClean="0">
                        <a:latin typeface="Cambria Math" panose="02040503050406030204" pitchFamily="18" charset="0"/>
                      </a:rPr>
                      <m:t>𝑥</m:t>
                    </m:r>
                  </m:oMath>
                </a14:m>
                <a:r>
                  <a:rPr lang="en-CA" dirty="0"/>
                  <a:t> looks like one of </a:t>
                </a:r>
                <a:r>
                  <a:rPr lang="en-CA" i="1" dirty="0"/>
                  <a:t>K</a:t>
                </a:r>
                <a:r>
                  <a:rPr lang="en-CA" dirty="0"/>
                  <a:t> templates, for a large </a:t>
                </a:r>
                <a14:m>
                  <m:oMath xmlns:m="http://schemas.openxmlformats.org/officeDocument/2006/math">
                    <m:r>
                      <a:rPr lang="en-CA" b="0" i="1" smtClean="0">
                        <a:latin typeface="Cambria Math" panose="02040503050406030204" pitchFamily="18" charset="0"/>
                      </a:rPr>
                      <m:t>𝐾</m:t>
                    </m:r>
                  </m:oMath>
                </a14:m>
                <a:endParaRPr lang="en-CA" dirty="0"/>
              </a:p>
              <a:p>
                <a:pPr lvl="1"/>
                <a:r>
                  <a:rPr lang="en-CA" dirty="0"/>
                  <a:t>If template </a:t>
                </a:r>
                <a14:m>
                  <m:oMath xmlns:m="http://schemas.openxmlformats.org/officeDocument/2006/math">
                    <m:r>
                      <a:rPr lang="en-CA" b="0" i="1" smtClean="0">
                        <a:latin typeface="Cambria Math" panose="02040503050406030204" pitchFamily="18" charset="0"/>
                      </a:rPr>
                      <m:t>𝑘</m:t>
                    </m:r>
                  </m:oMath>
                </a14:m>
                <a:r>
                  <a:rPr lang="en-CA" dirty="0"/>
                  <a:t> (i.e.,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(1, ∗, </m:t>
                        </m:r>
                        <m:r>
                          <a:rPr lang="en-CA" b="0" i="1" smtClean="0">
                            <a:latin typeface="Cambria Math" panose="02040503050406030204" pitchFamily="18" charset="0"/>
                          </a:rPr>
                          <m:t>𝑘</m:t>
                        </m:r>
                        <m:r>
                          <a:rPr lang="en-CA" b="0" i="1" smtClean="0">
                            <a:latin typeface="Cambria Math" panose="02040503050406030204" pitchFamily="18" charset="0"/>
                          </a:rPr>
                          <m:t>)</m:t>
                        </m:r>
                      </m:sup>
                    </m:sSup>
                  </m:oMath>
                </a14:m>
                <a:r>
                  <a:rPr lang="en-CA" dirty="0"/>
                  <a:t>) looks like actor 6,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(2, </m:t>
                        </m:r>
                        <m:r>
                          <a:rPr lang="en-CA" b="0" i="1" smtClean="0">
                            <a:latin typeface="Cambria Math" panose="02040503050406030204" pitchFamily="18" charset="0"/>
                          </a:rPr>
                          <m:t>𝑘</m:t>
                        </m:r>
                        <m:r>
                          <a:rPr lang="en-CA" b="0" i="1" smtClean="0">
                            <a:latin typeface="Cambria Math" panose="02040503050406030204" pitchFamily="18" charset="0"/>
                          </a:rPr>
                          <m:t>,6) </m:t>
                        </m:r>
                      </m:sup>
                    </m:sSup>
                  </m:oMath>
                </a14:m>
                <a:r>
                  <a:rPr lang="en-CA" dirty="0"/>
                  <a:t>will be large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37</a:t>
            </a:fld>
            <a:endParaRPr lang="en-CA"/>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25" y="3876015"/>
            <a:ext cx="5725684" cy="2845461"/>
          </a:xfrm>
          <a:prstGeom prst="rect">
            <a:avLst/>
          </a:prstGeom>
        </p:spPr>
      </p:pic>
    </p:spTree>
    <p:extLst>
      <p:ext uri="{BB962C8B-B14F-4D97-AF65-F5344CB8AC3E}">
        <p14:creationId xmlns:p14="http://schemas.microsoft.com/office/powerpoint/2010/main" val="1329837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Recap: face recognition for 6 actors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799500"/>
                <a:ext cx="7886700" cy="4351338"/>
              </a:xfrm>
            </p:spPr>
            <p:txBody>
              <a:bodyPr>
                <a:normAutofit fontScale="62500" lnSpcReduction="20000"/>
              </a:bodyPr>
              <a:lstStyle/>
              <a:p>
                <a:r>
                  <a:rPr lang="en-CA" sz="4000" dirty="0"/>
                  <a:t>1-Nearest-Neighbor:  match </a:t>
                </a:r>
                <a14:m>
                  <m:oMath xmlns:m="http://schemas.openxmlformats.org/officeDocument/2006/math">
                    <m:r>
                      <a:rPr lang="en-CA" sz="4000" b="0" i="1" smtClean="0">
                        <a:latin typeface="Cambria Math" panose="02040503050406030204" pitchFamily="18" charset="0"/>
                      </a:rPr>
                      <m:t>𝑥</m:t>
                    </m:r>
                  </m:oMath>
                </a14:m>
                <a:r>
                  <a:rPr lang="en-CA" sz="4000" dirty="0"/>
                  <a:t> to all the images in the training set</a:t>
                </a:r>
              </a:p>
              <a:p>
                <a:r>
                  <a:rPr lang="en-CA" sz="4000" dirty="0"/>
                  <a:t>0-hidden-layer neural network*: match </a:t>
                </a:r>
                <a14:m>
                  <m:oMath xmlns:m="http://schemas.openxmlformats.org/officeDocument/2006/math">
                    <m:r>
                      <a:rPr lang="en-CA" sz="4000" i="1">
                        <a:latin typeface="Cambria Math" panose="02040503050406030204" pitchFamily="18" charset="0"/>
                      </a:rPr>
                      <m:t>𝑥</m:t>
                    </m:r>
                  </m:oMath>
                </a14:m>
                <a:r>
                  <a:rPr lang="en-CA" sz="4000" dirty="0"/>
                  <a:t> to 6 templates, with one template per actor</a:t>
                </a:r>
              </a:p>
              <a:p>
                <a:pPr lvl="1"/>
                <a:r>
                  <a:rPr lang="en-CA" sz="4000" dirty="0"/>
                  <a:t>The templates work better than any individual photo</a:t>
                </a:r>
              </a:p>
              <a:p>
                <a:r>
                  <a:rPr lang="en-CA" sz="4000" dirty="0"/>
                  <a:t>1-hidden-layer neural network: match </a:t>
                </a:r>
                <a14:m>
                  <m:oMath xmlns:m="http://schemas.openxmlformats.org/officeDocument/2006/math">
                    <m:r>
                      <a:rPr lang="en-CA" sz="4000" i="1">
                        <a:latin typeface="Cambria Math" panose="02040503050406030204" pitchFamily="18" charset="0"/>
                      </a:rPr>
                      <m:t>𝑥</m:t>
                    </m:r>
                  </m:oMath>
                </a14:m>
                <a:r>
                  <a:rPr lang="en-CA" sz="4000" dirty="0"/>
                  <a:t> to </a:t>
                </a:r>
                <a14:m>
                  <m:oMath xmlns:m="http://schemas.openxmlformats.org/officeDocument/2006/math">
                    <m:r>
                      <a:rPr lang="en-CA" sz="4000" b="0" i="1" smtClean="0">
                        <a:latin typeface="Cambria Math" panose="02040503050406030204" pitchFamily="18" charset="0"/>
                      </a:rPr>
                      <m:t>𝐾</m:t>
                    </m:r>
                  </m:oMath>
                </a14:m>
                <a:r>
                  <a:rPr lang="en-CA" sz="4000" dirty="0"/>
                  <a:t> templates</a:t>
                </a:r>
              </a:p>
              <a:p>
                <a:pPr lvl="1"/>
                <a:r>
                  <a:rPr lang="en-CA" sz="4000" dirty="0"/>
                  <a:t>The templates work better than any individual photo</a:t>
                </a:r>
              </a:p>
              <a:p>
                <a:pPr lvl="1"/>
                <a:r>
                  <a:rPr lang="en-CA" sz="4000" dirty="0"/>
                  <a:t>More templates means better accuracy on the training set</a:t>
                </a:r>
              </a:p>
              <a:p>
                <a:pPr lvl="1"/>
                <a:r>
                  <a:rPr lang="en-CA" sz="4000" dirty="0"/>
                  <a:t>More prone to overfitting</a:t>
                </a:r>
              </a:p>
              <a:p>
                <a:pPr marL="457200" lvl="1" indent="0">
                  <a:buNone/>
                </a:pPr>
                <a:endParaRPr lang="en-CA" dirty="0"/>
              </a:p>
              <a:p>
                <a:pPr marL="0" indent="0">
                  <a:buNone/>
                </a:pPr>
                <a:r>
                  <a:rPr lang="en-CA" dirty="0"/>
                  <a:t>*A.K.A. multinomial logistic regression to its friends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799500"/>
                <a:ext cx="7886700" cy="4351338"/>
              </a:xfrm>
              <a:blipFill>
                <a:blip r:embed="rId2"/>
                <a:stretch>
                  <a:fillRect l="-1082" t="-3221" r="-155"/>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38</a:t>
            </a:fld>
            <a:endParaRPr lang="en-CA"/>
          </a:p>
        </p:txBody>
      </p:sp>
    </p:spTree>
    <p:extLst>
      <p:ext uri="{BB962C8B-B14F-4D97-AF65-F5344CB8AC3E}">
        <p14:creationId xmlns:p14="http://schemas.microsoft.com/office/powerpoint/2010/main" val="1859536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Overfitting a one-hidden-layer ANN</a:t>
            </a:r>
          </a:p>
        </p:txBody>
      </p:sp>
      <p:sp>
        <p:nvSpPr>
          <p:cNvPr id="4" name="Slide Number Placeholder 3"/>
          <p:cNvSpPr>
            <a:spLocks noGrp="1"/>
          </p:cNvSpPr>
          <p:nvPr>
            <p:ph type="sldNum" sz="quarter" idx="12"/>
          </p:nvPr>
        </p:nvSpPr>
        <p:spPr/>
        <p:txBody>
          <a:bodyPr/>
          <a:lstStyle/>
          <a:p>
            <a:fld id="{9E7F3095-738A-4790-83C5-52C005F4D7A2}" type="slidenum">
              <a:rPr lang="en-CA" smtClean="0"/>
              <a:t>39</a:t>
            </a:fld>
            <a:endParaRPr lang="en-C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017" y="1554820"/>
            <a:ext cx="6915966" cy="4801531"/>
          </a:xfrm>
          <a:prstGeom prst="rect">
            <a:avLst/>
          </a:prstGeom>
        </p:spPr>
      </p:pic>
    </p:spTree>
    <p:extLst>
      <p:ext uri="{BB962C8B-B14F-4D97-AF65-F5344CB8AC3E}">
        <p14:creationId xmlns:p14="http://schemas.microsoft.com/office/powerpoint/2010/main" val="1337604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1280" y="2336437"/>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a:t>Most 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r>
              <a:rPr lang="en-US" dirty="0"/>
              <a:t>ML becomes just </a:t>
            </a:r>
            <a:r>
              <a:rPr lang="en-US" b="1" dirty="0">
                <a:solidFill>
                  <a:srgbClr val="E68230"/>
                </a:solidFill>
              </a:rPr>
              <a:t>optimizing weights </a:t>
            </a:r>
            <a:r>
              <a:rPr lang="en-US" dirty="0"/>
              <a:t>to best make a final prediction</a:t>
            </a:r>
          </a:p>
        </p:txBody>
      </p:sp>
      <p:pic>
        <p:nvPicPr>
          <p:cNvPr id="6" name="Picture 5"/>
          <p:cNvPicPr>
            <a:picLocks noChangeAspect="1"/>
          </p:cNvPicPr>
          <p:nvPr/>
        </p:nvPicPr>
        <p:blipFill>
          <a:blip r:embed="rId3"/>
          <a:stretch>
            <a:fillRect/>
          </a:stretch>
        </p:blipFill>
        <p:spPr>
          <a:xfrm>
            <a:off x="5541796" y="2755537"/>
            <a:ext cx="2847723" cy="2222863"/>
          </a:xfrm>
          <a:prstGeom prst="rect">
            <a:avLst/>
          </a:prstGeom>
        </p:spPr>
      </p:pic>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ML vs. Deep Learning </a:t>
            </a:r>
          </a:p>
        </p:txBody>
      </p:sp>
      <p:sp>
        <p:nvSpPr>
          <p:cNvPr id="8" name="Rectangle 7">
            <a:extLst>
              <a:ext uri="{FF2B5EF4-FFF2-40B4-BE49-F238E27FC236}">
                <a16:creationId xmlns:a16="http://schemas.microsoft.com/office/drawing/2014/main" id="{63675B22-5718-4C44-A85D-D887F2CCBA11}"/>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335282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Going beyond global templates</a:t>
            </a:r>
          </a:p>
        </p:txBody>
      </p:sp>
      <p:sp>
        <p:nvSpPr>
          <p:cNvPr id="3" name="Content Placeholder 2"/>
          <p:cNvSpPr>
            <a:spLocks noGrp="1"/>
          </p:cNvSpPr>
          <p:nvPr>
            <p:ph idx="1"/>
          </p:nvPr>
        </p:nvSpPr>
        <p:spPr/>
        <p:txBody>
          <a:bodyPr/>
          <a:lstStyle/>
          <a:p>
            <a:r>
              <a:rPr lang="en-CA" dirty="0"/>
              <a:t>Global templates are inflexible</a:t>
            </a:r>
          </a:p>
          <a:p>
            <a:r>
              <a:rPr lang="en-CA" dirty="0"/>
              <a:t>Would like to detect parts of the object in different parts of the image, then “collect” them into detections of eyes, then “collect” detections of eyes into detections of different kinds of faces</a:t>
            </a:r>
          </a:p>
        </p:txBody>
      </p:sp>
      <p:sp>
        <p:nvSpPr>
          <p:cNvPr id="4" name="Slide Number Placeholder 3"/>
          <p:cNvSpPr>
            <a:spLocks noGrp="1"/>
          </p:cNvSpPr>
          <p:nvPr>
            <p:ph type="sldNum" sz="quarter" idx="12"/>
          </p:nvPr>
        </p:nvSpPr>
        <p:spPr/>
        <p:txBody>
          <a:bodyPr/>
          <a:lstStyle/>
          <a:p>
            <a:fld id="{9E7F3095-738A-4790-83C5-52C005F4D7A2}" type="slidenum">
              <a:rPr lang="en-CA" smtClean="0"/>
              <a:t>40</a:t>
            </a:fld>
            <a:endParaRPr lang="en-CA"/>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817" y="4001294"/>
            <a:ext cx="4661630" cy="2439419"/>
          </a:xfrm>
          <a:prstGeom prst="rect">
            <a:avLst/>
          </a:prstGeom>
        </p:spPr>
      </p:pic>
    </p:spTree>
    <p:extLst>
      <p:ext uri="{BB962C8B-B14F-4D97-AF65-F5344CB8AC3E}">
        <p14:creationId xmlns:p14="http://schemas.microsoft.com/office/powerpoint/2010/main" val="3228618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Deep Network</a:t>
            </a:r>
          </a:p>
        </p:txBody>
      </p:sp>
      <p:sp>
        <p:nvSpPr>
          <p:cNvPr id="4" name="Slide Number Placeholder 3"/>
          <p:cNvSpPr>
            <a:spLocks noGrp="1"/>
          </p:cNvSpPr>
          <p:nvPr>
            <p:ph type="sldNum" sz="quarter" idx="12"/>
          </p:nvPr>
        </p:nvSpPr>
        <p:spPr/>
        <p:txBody>
          <a:bodyPr/>
          <a:lstStyle/>
          <a:p>
            <a:fld id="{9E7F3095-738A-4790-83C5-52C005F4D7A2}" type="slidenum">
              <a:rPr lang="en-CA" smtClean="0"/>
              <a:t>41</a:t>
            </a:fld>
            <a:endParaRPr lang="en-CA"/>
          </a:p>
        </p:txBody>
      </p:sp>
      <p:pic>
        <p:nvPicPr>
          <p:cNvPr id="1026" name="Picture 2" descr="http://neuralnetworksanddeeplearning.com/images/tikz3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23949" y="1690689"/>
            <a:ext cx="6692215" cy="333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58282" y="5024846"/>
            <a:ext cx="2107475" cy="369332"/>
          </a:xfrm>
          <a:prstGeom prst="rect">
            <a:avLst/>
          </a:prstGeom>
          <a:noFill/>
        </p:spPr>
        <p:txBody>
          <a:bodyPr wrap="square" rtlCol="0">
            <a:spAutoFit/>
          </a:bodyPr>
          <a:lstStyle/>
          <a:p>
            <a:r>
              <a:rPr lang="en-CA" dirty="0"/>
              <a:t>Michael Nielsen</a:t>
            </a:r>
          </a:p>
        </p:txBody>
      </p:sp>
    </p:spTree>
    <p:extLst>
      <p:ext uri="{BB962C8B-B14F-4D97-AF65-F5344CB8AC3E}">
        <p14:creationId xmlns:p14="http://schemas.microsoft.com/office/powerpoint/2010/main" val="482208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96ACEB-3472-C94E-925F-90E6E89F4081}"/>
              </a:ext>
            </a:extLst>
          </p:cNvPr>
          <p:cNvSpPr>
            <a:spLocks noGrp="1"/>
          </p:cNvSpPr>
          <p:nvPr>
            <p:ph type="sldNum" sz="quarter" idx="12"/>
          </p:nvPr>
        </p:nvSpPr>
        <p:spPr/>
        <p:txBody>
          <a:bodyPr/>
          <a:lstStyle/>
          <a:p>
            <a:fld id="{9E7F3095-738A-4790-83C5-52C005F4D7A2}" type="slidenum">
              <a:rPr lang="en-CA" smtClean="0"/>
              <a:t>42</a:t>
            </a:fld>
            <a:endParaRPr lang="en-CA"/>
          </a:p>
        </p:txBody>
      </p:sp>
      <p:sp>
        <p:nvSpPr>
          <p:cNvPr id="5" name="Rectangle 2">
            <a:extLst>
              <a:ext uri="{FF2B5EF4-FFF2-40B4-BE49-F238E27FC236}">
                <a16:creationId xmlns:a16="http://schemas.microsoft.com/office/drawing/2014/main" id="{9D9AA461-908E-FF48-AB18-B3DD07DB1620}"/>
              </a:ext>
            </a:extLst>
          </p:cNvPr>
          <p:cNvSpPr>
            <a:spLocks noGrp="1" noChangeArrowheads="1"/>
          </p:cNvSpPr>
          <p:nvPr>
            <p:ph type="title"/>
          </p:nvPr>
        </p:nvSpPr>
        <p:spPr>
          <a:xfrm>
            <a:off x="345990" y="345311"/>
            <a:ext cx="8001000" cy="1143000"/>
          </a:xfrm>
        </p:spPr>
        <p:txBody>
          <a:bodyPr>
            <a:noAutofit/>
          </a:bodyPr>
          <a:lstStyle/>
          <a:p>
            <a:pPr eaLnBrk="1" hangingPunct="1"/>
            <a:r>
              <a:rPr lang="en-US" altLang="en-US" sz="2800" dirty="0"/>
              <a:t>Taking a step back:</a:t>
            </a:r>
            <a:br>
              <a:rPr lang="en-US" altLang="en-US" sz="2800" dirty="0"/>
            </a:br>
            <a:r>
              <a:rPr lang="en-US" altLang="en-US" sz="2800" dirty="0"/>
              <a:t>Basic Neuron Model In A Feedforward Network </a:t>
            </a:r>
          </a:p>
        </p:txBody>
      </p:sp>
      <p:sp>
        <p:nvSpPr>
          <p:cNvPr id="6" name="Rectangle 3">
            <a:extLst>
              <a:ext uri="{FF2B5EF4-FFF2-40B4-BE49-F238E27FC236}">
                <a16:creationId xmlns:a16="http://schemas.microsoft.com/office/drawing/2014/main" id="{EAC1C6E6-FD62-DA46-9CEE-9E7980163271}"/>
              </a:ext>
            </a:extLst>
          </p:cNvPr>
          <p:cNvSpPr txBox="1">
            <a:spLocks noChangeArrowheads="1"/>
          </p:cNvSpPr>
          <p:nvPr/>
        </p:nvSpPr>
        <p:spPr>
          <a:xfrm>
            <a:off x="345990" y="1488312"/>
            <a:ext cx="3924300" cy="30721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Inputs</a:t>
            </a:r>
            <a:r>
              <a:rPr lang="en-US" altLang="en-US" sz="2400" dirty="0"/>
              <a:t> </a:t>
            </a:r>
            <a:r>
              <a:rPr lang="en-US" altLang="en-US" sz="2400" b="1" dirty="0"/>
              <a:t>x</a:t>
            </a:r>
            <a:r>
              <a:rPr lang="en-US" altLang="en-US" sz="2400" b="1" baseline="-30000" dirty="0"/>
              <a:t>i</a:t>
            </a:r>
            <a:r>
              <a:rPr lang="en-US" altLang="en-US" sz="2400" b="1" dirty="0"/>
              <a:t> </a:t>
            </a:r>
            <a:r>
              <a:rPr lang="en-US" altLang="en-US" sz="2400" dirty="0"/>
              <a:t>arrive through pre-synaptic connections</a:t>
            </a:r>
          </a:p>
          <a:p>
            <a:r>
              <a:rPr lang="en-US" altLang="en-US" sz="2400" dirty="0"/>
              <a:t>Synaptic efficacy is modeled using real </a:t>
            </a:r>
            <a:r>
              <a:rPr lang="en-US" altLang="en-US" sz="2400" b="1" dirty="0"/>
              <a:t>weights </a:t>
            </a:r>
            <a:r>
              <a:rPr lang="en-US" altLang="en-US" sz="2400" b="1" dirty="0" err="1"/>
              <a:t>w</a:t>
            </a:r>
            <a:r>
              <a:rPr lang="en-US" altLang="en-US" sz="2400" b="1" baseline="-30000" dirty="0" err="1"/>
              <a:t>i</a:t>
            </a:r>
            <a:endParaRPr lang="en-US" altLang="en-US" sz="2400" b="1" baseline="-30000" dirty="0"/>
          </a:p>
          <a:p>
            <a:r>
              <a:rPr lang="en-US" altLang="en-US" sz="2400" dirty="0"/>
              <a:t>The output of the neuron is a </a:t>
            </a:r>
            <a:r>
              <a:rPr lang="en-US" altLang="en-US" sz="2400" b="1" dirty="0"/>
              <a:t>nonlinear function</a:t>
            </a:r>
            <a:r>
              <a:rPr lang="en-US" altLang="en-US" sz="2400" dirty="0"/>
              <a:t> </a:t>
            </a:r>
            <a:r>
              <a:rPr lang="en-US" altLang="en-US" sz="2400" b="1" i="1" dirty="0"/>
              <a:t>f </a:t>
            </a:r>
            <a:r>
              <a:rPr lang="en-US" altLang="en-US" sz="2400" dirty="0"/>
              <a:t>of its weighted inputs</a:t>
            </a:r>
          </a:p>
        </p:txBody>
      </p:sp>
      <p:pic>
        <p:nvPicPr>
          <p:cNvPr id="7" name="Picture 7" descr="neuron">
            <a:extLst>
              <a:ext uri="{FF2B5EF4-FFF2-40B4-BE49-F238E27FC236}">
                <a16:creationId xmlns:a16="http://schemas.microsoft.com/office/drawing/2014/main" id="{E60619A1-9AF7-1045-B017-EBCC43D32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498890" y="1488311"/>
            <a:ext cx="3924300" cy="2986087"/>
          </a:xfrm>
          <a:prstGeom prst="rect">
            <a:avLst/>
          </a:prstGeom>
          <a:noFill/>
        </p:spPr>
      </p:pic>
      <p:sp>
        <p:nvSpPr>
          <p:cNvPr id="8" name="Rectangle 7">
            <a:extLst>
              <a:ext uri="{FF2B5EF4-FFF2-40B4-BE49-F238E27FC236}">
                <a16:creationId xmlns:a16="http://schemas.microsoft.com/office/drawing/2014/main" id="{CB14E5D7-E162-C34E-A356-0251868095AF}"/>
              </a:ext>
            </a:extLst>
          </p:cNvPr>
          <p:cNvSpPr/>
          <p:nvPr/>
        </p:nvSpPr>
        <p:spPr>
          <a:xfrm>
            <a:off x="424744" y="4796955"/>
            <a:ext cx="8294511" cy="2031325"/>
          </a:xfrm>
          <a:prstGeom prst="rect">
            <a:avLst/>
          </a:prstGeom>
        </p:spPr>
        <p:txBody>
          <a:bodyPr wrap="square">
            <a:spAutoFit/>
          </a:bodyPr>
          <a:lstStyle/>
          <a:p>
            <a:pPr marL="285750" indent="-285750">
              <a:buFont typeface="Arial" panose="020B0604020202020204" pitchFamily="34" charset="0"/>
              <a:buChar char="•"/>
            </a:pPr>
            <a:r>
              <a:rPr lang="en-US" altLang="en-US" b="1" i="1" dirty="0"/>
              <a:t>Inputs</a:t>
            </a:r>
            <a:r>
              <a:rPr lang="en-US" altLang="en-US" dirty="0"/>
              <a:t> arise from other neurons or from outside the network. An input may</a:t>
            </a:r>
            <a:r>
              <a:rPr lang="en-US" altLang="en-US" dirty="0">
                <a:solidFill>
                  <a:srgbClr val="FF0000"/>
                </a:solidFill>
              </a:rPr>
              <a:t> </a:t>
            </a:r>
            <a:r>
              <a:rPr lang="en-US" altLang="en-US" i="1" dirty="0">
                <a:solidFill>
                  <a:srgbClr val="FF0000"/>
                </a:solidFill>
              </a:rPr>
              <a:t>excite</a:t>
            </a:r>
            <a:r>
              <a:rPr lang="en-US" altLang="en-US" dirty="0"/>
              <a:t> or </a:t>
            </a:r>
            <a:r>
              <a:rPr lang="en-US" altLang="en-US" i="1" dirty="0">
                <a:solidFill>
                  <a:srgbClr val="FF0000"/>
                </a:solidFill>
              </a:rPr>
              <a:t>inhibit</a:t>
            </a:r>
            <a:r>
              <a:rPr lang="en-US" altLang="en-US" i="1" dirty="0"/>
              <a:t> </a:t>
            </a:r>
            <a:r>
              <a:rPr lang="en-US" altLang="en-US" dirty="0"/>
              <a:t>the response of the neuron to which it is applied, depending upon the weight of the connection</a:t>
            </a:r>
          </a:p>
          <a:p>
            <a:pPr marL="285750" indent="-285750">
              <a:buFont typeface="Arial" panose="020B0604020202020204" pitchFamily="34" charset="0"/>
              <a:buChar char="•"/>
            </a:pPr>
            <a:r>
              <a:rPr lang="en-US" altLang="en-US" b="1" i="1" dirty="0"/>
              <a:t>Weights: </a:t>
            </a:r>
            <a:r>
              <a:rPr lang="en-US" altLang="en-US" i="1" dirty="0"/>
              <a:t>Learning</a:t>
            </a:r>
            <a:r>
              <a:rPr lang="en-US" altLang="en-US" dirty="0"/>
              <a:t> is the process of modifying the weights in order to produce a network that maximizes (minimizes) some function</a:t>
            </a:r>
          </a:p>
          <a:p>
            <a:pPr marL="285750" indent="-285750">
              <a:buFont typeface="Arial" panose="020B0604020202020204" pitchFamily="34" charset="0"/>
              <a:buChar char="•"/>
            </a:pPr>
            <a:r>
              <a:rPr lang="en-US" altLang="en-US" b="1" i="1" dirty="0"/>
              <a:t>Outputs</a:t>
            </a:r>
            <a:r>
              <a:rPr lang="en-US" altLang="en-US" dirty="0"/>
              <a:t>: next slide!</a:t>
            </a:r>
          </a:p>
          <a:p>
            <a:endParaRPr lang="en-US" altLang="en-US" dirty="0"/>
          </a:p>
        </p:txBody>
      </p:sp>
      <p:sp>
        <p:nvSpPr>
          <p:cNvPr id="10" name="Rounded Rectangular Callout 9">
            <a:extLst>
              <a:ext uri="{FF2B5EF4-FFF2-40B4-BE49-F238E27FC236}">
                <a16:creationId xmlns:a16="http://schemas.microsoft.com/office/drawing/2014/main" id="{C7BEE814-ABD4-2D4D-97C5-212B5866A94A}"/>
              </a:ext>
            </a:extLst>
          </p:cNvPr>
          <p:cNvSpPr/>
          <p:nvPr/>
        </p:nvSpPr>
        <p:spPr>
          <a:xfrm>
            <a:off x="6097688" y="3849365"/>
            <a:ext cx="2777924" cy="625033"/>
          </a:xfrm>
          <a:prstGeom prst="wedgeRoundRectCallout">
            <a:avLst>
              <a:gd name="adj1" fmla="val 22167"/>
              <a:gd name="adj2" fmla="val 1134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What values of weights would “excite” a neuron?  “Inhibit”?</a:t>
            </a:r>
          </a:p>
        </p:txBody>
      </p:sp>
    </p:spTree>
    <p:extLst>
      <p:ext uri="{BB962C8B-B14F-4D97-AF65-F5344CB8AC3E}">
        <p14:creationId xmlns:p14="http://schemas.microsoft.com/office/powerpoint/2010/main" val="2660563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322F7-BACE-7949-949F-34CD5FC69A6B}"/>
              </a:ext>
            </a:extLst>
          </p:cNvPr>
          <p:cNvSpPr>
            <a:spLocks noGrp="1"/>
          </p:cNvSpPr>
          <p:nvPr>
            <p:ph type="title"/>
          </p:nvPr>
        </p:nvSpPr>
        <p:spPr/>
        <p:txBody>
          <a:bodyPr/>
          <a:lstStyle/>
          <a:p>
            <a:r>
              <a:rPr lang="en-US" dirty="0"/>
              <a:t>Outputs</a:t>
            </a:r>
          </a:p>
        </p:txBody>
      </p:sp>
      <p:sp>
        <p:nvSpPr>
          <p:cNvPr id="4" name="Slide Number Placeholder 3">
            <a:extLst>
              <a:ext uri="{FF2B5EF4-FFF2-40B4-BE49-F238E27FC236}">
                <a16:creationId xmlns:a16="http://schemas.microsoft.com/office/drawing/2014/main" id="{F1ADD0AF-5650-AB4D-B125-425C207F37DE}"/>
              </a:ext>
            </a:extLst>
          </p:cNvPr>
          <p:cNvSpPr>
            <a:spLocks noGrp="1"/>
          </p:cNvSpPr>
          <p:nvPr>
            <p:ph type="sldNum" sz="quarter" idx="12"/>
          </p:nvPr>
        </p:nvSpPr>
        <p:spPr/>
        <p:txBody>
          <a:bodyPr/>
          <a:lstStyle/>
          <a:p>
            <a:fld id="{9E7F3095-738A-4790-83C5-52C005F4D7A2}" type="slidenum">
              <a:rPr lang="en-CA" smtClean="0"/>
              <a:t>43</a:t>
            </a:fld>
            <a:endParaRPr lang="en-CA"/>
          </a:p>
        </p:txBody>
      </p:sp>
      <p:sp>
        <p:nvSpPr>
          <p:cNvPr id="5" name="Rectangle 3">
            <a:extLst>
              <a:ext uri="{FF2B5EF4-FFF2-40B4-BE49-F238E27FC236}">
                <a16:creationId xmlns:a16="http://schemas.microsoft.com/office/drawing/2014/main" id="{A1746163-E7B1-D247-8B45-195A3BE2D0CE}"/>
              </a:ext>
            </a:extLst>
          </p:cNvPr>
          <p:cNvSpPr txBox="1">
            <a:spLocks noChangeArrowheads="1"/>
          </p:cNvSpPr>
          <p:nvPr/>
        </p:nvSpPr>
        <p:spPr>
          <a:xfrm>
            <a:off x="416689" y="1806616"/>
            <a:ext cx="8001000" cy="3733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The response function is normally </a:t>
            </a:r>
            <a:r>
              <a:rPr lang="en-US" altLang="en-US" b="1" dirty="0"/>
              <a:t>nonlinear</a:t>
            </a:r>
          </a:p>
          <a:p>
            <a:r>
              <a:rPr lang="en-US" altLang="en-US" dirty="0"/>
              <a:t>Samples include</a:t>
            </a:r>
          </a:p>
          <a:p>
            <a:pPr lvl="1"/>
            <a:r>
              <a:rPr lang="en-US" altLang="en-US" dirty="0"/>
              <a:t>Sigmoid</a:t>
            </a:r>
          </a:p>
          <a:p>
            <a:pPr lvl="1"/>
            <a:endParaRPr lang="en-US" altLang="en-US" dirty="0"/>
          </a:p>
          <a:p>
            <a:pPr lvl="1">
              <a:buFontTx/>
              <a:buNone/>
            </a:pPr>
            <a:r>
              <a:rPr lang="en-US" altLang="en-US" dirty="0"/>
              <a:t> </a:t>
            </a:r>
          </a:p>
          <a:p>
            <a:pPr lvl="1"/>
            <a:r>
              <a:rPr lang="en-US" altLang="en-US" dirty="0"/>
              <a:t>Piecewise linear</a:t>
            </a:r>
          </a:p>
          <a:p>
            <a:pPr lvl="1"/>
            <a:endParaRPr lang="en-US" altLang="en-US" dirty="0"/>
          </a:p>
          <a:p>
            <a:pPr lvl="1"/>
            <a:endParaRPr lang="en-US" altLang="en-US" dirty="0"/>
          </a:p>
          <a:p>
            <a:pPr lvl="1"/>
            <a:endParaRPr lang="en-US" altLang="en-US" dirty="0"/>
          </a:p>
          <a:p>
            <a:pPr lvl="1"/>
            <a:r>
              <a:rPr lang="en-US" altLang="en-US" dirty="0" err="1"/>
              <a:t>ReLU</a:t>
            </a:r>
            <a:endParaRPr lang="en-US" altLang="en-US" dirty="0"/>
          </a:p>
          <a:p>
            <a:pPr lvl="1"/>
            <a:endParaRPr lang="en-US" altLang="en-US" dirty="0"/>
          </a:p>
          <a:p>
            <a:pPr lvl="1">
              <a:buFontTx/>
              <a:buNone/>
            </a:pPr>
            <a:endParaRPr lang="en-US" altLang="en-US" dirty="0"/>
          </a:p>
        </p:txBody>
      </p:sp>
      <p:graphicFrame>
        <p:nvGraphicFramePr>
          <p:cNvPr id="6" name="Object 4">
            <a:extLst>
              <a:ext uri="{FF2B5EF4-FFF2-40B4-BE49-F238E27FC236}">
                <a16:creationId xmlns:a16="http://schemas.microsoft.com/office/drawing/2014/main" id="{7D4C68D2-C5E4-AD4E-A715-6CFEBEF8A9B0}"/>
              </a:ext>
            </a:extLst>
          </p:cNvPr>
          <p:cNvGraphicFramePr>
            <a:graphicFrameLocks noChangeAspect="1"/>
          </p:cNvGraphicFramePr>
          <p:nvPr/>
        </p:nvGraphicFramePr>
        <p:xfrm>
          <a:off x="3183038" y="2682875"/>
          <a:ext cx="2133600" cy="893763"/>
        </p:xfrm>
        <a:graphic>
          <a:graphicData uri="http://schemas.openxmlformats.org/presentationml/2006/ole">
            <mc:AlternateContent xmlns:mc="http://schemas.openxmlformats.org/markup-compatibility/2006">
              <mc:Choice xmlns:v="urn:schemas-microsoft-com:vml" Requires="v">
                <p:oleObj spid="_x0000_s6201" name="Equation" r:id="rId4" imgW="21653500" imgH="9067800" progId="Equation.3">
                  <p:embed/>
                </p:oleObj>
              </mc:Choice>
              <mc:Fallback>
                <p:oleObj name="Equation" r:id="rId4" imgW="21653500" imgH="9067800" progId="Equation.3">
                  <p:embed/>
                  <p:pic>
                    <p:nvPicPr>
                      <p:cNvPr id="6" name="Object 4">
                        <a:extLst>
                          <a:ext uri="{FF2B5EF4-FFF2-40B4-BE49-F238E27FC236}">
                            <a16:creationId xmlns:a16="http://schemas.microsoft.com/office/drawing/2014/main" id="{7D4C68D2-C5E4-AD4E-A715-6CFEBEF8A9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3038" y="2682875"/>
                        <a:ext cx="2133600"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5">
            <a:extLst>
              <a:ext uri="{FF2B5EF4-FFF2-40B4-BE49-F238E27FC236}">
                <a16:creationId xmlns:a16="http://schemas.microsoft.com/office/drawing/2014/main" id="{9DDCB76C-C664-7F4F-BAC7-01CFE35EBAB4}"/>
              </a:ext>
            </a:extLst>
          </p:cNvPr>
          <p:cNvGraphicFramePr>
            <a:graphicFrameLocks noChangeAspect="1"/>
          </p:cNvGraphicFramePr>
          <p:nvPr/>
        </p:nvGraphicFramePr>
        <p:xfrm>
          <a:off x="3183038" y="3969785"/>
          <a:ext cx="2667000" cy="1031875"/>
        </p:xfrm>
        <a:graphic>
          <a:graphicData uri="http://schemas.openxmlformats.org/presentationml/2006/ole">
            <mc:AlternateContent xmlns:mc="http://schemas.openxmlformats.org/markup-compatibility/2006">
              <mc:Choice xmlns:v="urn:schemas-microsoft-com:vml" Requires="v">
                <p:oleObj spid="_x0000_s6202" name="Equation" r:id="rId6" imgW="27203400" imgH="10528300" progId="Equation.3">
                  <p:embed/>
                </p:oleObj>
              </mc:Choice>
              <mc:Fallback>
                <p:oleObj name="Equation" r:id="rId6" imgW="27203400" imgH="10528300" progId="Equation.3">
                  <p:embed/>
                  <p:pic>
                    <p:nvPicPr>
                      <p:cNvPr id="7" name="Object 5">
                        <a:extLst>
                          <a:ext uri="{FF2B5EF4-FFF2-40B4-BE49-F238E27FC236}">
                            <a16:creationId xmlns:a16="http://schemas.microsoft.com/office/drawing/2014/main" id="{9DDCB76C-C664-7F4F-BAC7-01CFE35EBA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3038" y="3969785"/>
                        <a:ext cx="2667000"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8">
            <a:extLst>
              <a:ext uri="{FF2B5EF4-FFF2-40B4-BE49-F238E27FC236}">
                <a16:creationId xmlns:a16="http://schemas.microsoft.com/office/drawing/2014/main" id="{A8FA319D-58C8-F942-B85E-278F308D382C}"/>
              </a:ext>
            </a:extLst>
          </p:cNvPr>
          <p:cNvPicPr>
            <a:picLocks noChangeAspect="1"/>
          </p:cNvPicPr>
          <p:nvPr/>
        </p:nvPicPr>
        <p:blipFill>
          <a:blip r:embed="rId8"/>
          <a:stretch>
            <a:fillRect/>
          </a:stretch>
        </p:blipFill>
        <p:spPr>
          <a:xfrm>
            <a:off x="3356658" y="5596727"/>
            <a:ext cx="2430684" cy="336836"/>
          </a:xfrm>
          <a:prstGeom prst="rect">
            <a:avLst/>
          </a:prstGeom>
        </p:spPr>
      </p:pic>
      <p:sp>
        <p:nvSpPr>
          <p:cNvPr id="10" name="Rounded Rectangular Callout 9">
            <a:extLst>
              <a:ext uri="{FF2B5EF4-FFF2-40B4-BE49-F238E27FC236}">
                <a16:creationId xmlns:a16="http://schemas.microsoft.com/office/drawing/2014/main" id="{7E8FD0EC-E178-2244-A5F4-4F0B21B03046}"/>
              </a:ext>
            </a:extLst>
          </p:cNvPr>
          <p:cNvSpPr/>
          <p:nvPr/>
        </p:nvSpPr>
        <p:spPr>
          <a:xfrm>
            <a:off x="7048259" y="844952"/>
            <a:ext cx="1065594" cy="472632"/>
          </a:xfrm>
          <a:prstGeom prst="wedgeRoundRectCallout">
            <a:avLst>
              <a:gd name="adj1" fmla="val -100379"/>
              <a:gd name="adj2" fmla="val 1381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a:t>
            </a:r>
          </a:p>
        </p:txBody>
      </p:sp>
      <p:pic>
        <p:nvPicPr>
          <p:cNvPr id="11" name="Picture 2" descr="http://neuralnetworksanddeeplearning.com/images/tikz36.png">
            <a:extLst>
              <a:ext uri="{FF2B5EF4-FFF2-40B4-BE49-F238E27FC236}">
                <a16:creationId xmlns:a16="http://schemas.microsoft.com/office/drawing/2014/main" id="{AA0F4CFA-5924-AB4F-8BB7-FAE3A7A8F334}"/>
              </a:ext>
            </a:extLst>
          </p:cNvPr>
          <p:cNvPicPr>
            <a:picLocks noGrp="1" noChangeAspect="1" noChangeArrowheads="1"/>
          </p:cNvPicPr>
          <p:nvPr>
            <p:ph idx="1"/>
          </p:nvPr>
        </p:nvPicPr>
        <p:blipFill>
          <a:blip r:embed="rId9">
            <a:extLst>
              <a:ext uri="{28A0092B-C50C-407E-A947-70E740481C1C}">
                <a14:useLocalDpi xmlns:a14="http://schemas.microsoft.com/office/drawing/2010/main" val="0"/>
              </a:ext>
            </a:extLst>
          </a:blip>
          <a:srcRect/>
          <a:stretch>
            <a:fillRect/>
          </a:stretch>
        </p:blipFill>
        <p:spPr bwMode="auto">
          <a:xfrm>
            <a:off x="6816126" y="1750305"/>
            <a:ext cx="1991485" cy="9921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722BF42-9B68-5243-9EA5-ADC848AA7DB2}"/>
              </a:ext>
            </a:extLst>
          </p:cNvPr>
          <p:cNvPicPr>
            <a:picLocks noChangeAspect="1"/>
          </p:cNvPicPr>
          <p:nvPr/>
        </p:nvPicPr>
        <p:blipFill>
          <a:blip r:embed="rId10"/>
          <a:stretch>
            <a:fillRect/>
          </a:stretch>
        </p:blipFill>
        <p:spPr>
          <a:xfrm>
            <a:off x="6530211" y="2798802"/>
            <a:ext cx="2197100" cy="234950"/>
          </a:xfrm>
          <a:prstGeom prst="rect">
            <a:avLst/>
          </a:prstGeom>
        </p:spPr>
      </p:pic>
    </p:spTree>
    <p:extLst>
      <p:ext uri="{BB962C8B-B14F-4D97-AF65-F5344CB8AC3E}">
        <p14:creationId xmlns:p14="http://schemas.microsoft.com/office/powerpoint/2010/main" val="375446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6D60-858C-7F49-A6EE-5B6325C9F9AC}"/>
              </a:ext>
            </a:extLst>
          </p:cNvPr>
          <p:cNvSpPr>
            <a:spLocks noGrp="1"/>
          </p:cNvSpPr>
          <p:nvPr>
            <p:ph type="title"/>
          </p:nvPr>
        </p:nvSpPr>
        <p:spPr>
          <a:xfrm>
            <a:off x="628650" y="365126"/>
            <a:ext cx="7886700" cy="1325563"/>
          </a:xfrm>
        </p:spPr>
        <p:txBody>
          <a:bodyPr>
            <a:normAutofit/>
          </a:bodyPr>
          <a:lstStyle/>
          <a:p>
            <a:r>
              <a:rPr lang="en-US" sz="3600" dirty="0"/>
              <a:t>Why non-linear activation functions?</a:t>
            </a:r>
          </a:p>
        </p:txBody>
      </p:sp>
      <p:sp>
        <p:nvSpPr>
          <p:cNvPr id="3" name="Content Placeholder 2">
            <a:extLst>
              <a:ext uri="{FF2B5EF4-FFF2-40B4-BE49-F238E27FC236}">
                <a16:creationId xmlns:a16="http://schemas.microsoft.com/office/drawing/2014/main" id="{0B813EA4-3AB4-7D46-AC49-82DA75AE90D2}"/>
              </a:ext>
            </a:extLst>
          </p:cNvPr>
          <p:cNvSpPr>
            <a:spLocks noGrp="1"/>
          </p:cNvSpPr>
          <p:nvPr>
            <p:ph idx="1"/>
          </p:nvPr>
        </p:nvSpPr>
        <p:spPr>
          <a:xfrm>
            <a:off x="628650" y="1504709"/>
            <a:ext cx="7886700" cy="4672254"/>
          </a:xfrm>
        </p:spPr>
        <p:txBody>
          <a:bodyPr/>
          <a:lstStyle/>
          <a:p>
            <a:r>
              <a:rPr lang="en-US" dirty="0"/>
              <a:t>We want to model non-linear functions</a:t>
            </a:r>
          </a:p>
          <a:p>
            <a:pPr lvl="1"/>
            <a:r>
              <a:rPr lang="en-US" dirty="0"/>
              <a:t>Otherwise, simpler methods would be faster and easier</a:t>
            </a:r>
          </a:p>
          <a:p>
            <a:r>
              <a:rPr lang="en-US" dirty="0"/>
              <a:t>Does a deep network of linear layers model non-linear functions?</a:t>
            </a:r>
          </a:p>
          <a:p>
            <a:endParaRPr lang="en-US" dirty="0"/>
          </a:p>
        </p:txBody>
      </p:sp>
      <p:sp>
        <p:nvSpPr>
          <p:cNvPr id="4" name="Slide Number Placeholder 3">
            <a:extLst>
              <a:ext uri="{FF2B5EF4-FFF2-40B4-BE49-F238E27FC236}">
                <a16:creationId xmlns:a16="http://schemas.microsoft.com/office/drawing/2014/main" id="{7A5F55E9-F7BE-2943-8DD7-95D0A590B420}"/>
              </a:ext>
            </a:extLst>
          </p:cNvPr>
          <p:cNvSpPr>
            <a:spLocks noGrp="1"/>
          </p:cNvSpPr>
          <p:nvPr>
            <p:ph type="sldNum" sz="quarter" idx="12"/>
          </p:nvPr>
        </p:nvSpPr>
        <p:spPr>
          <a:xfrm>
            <a:off x="6457950" y="6356351"/>
            <a:ext cx="2057400" cy="365125"/>
          </a:xfrm>
        </p:spPr>
        <p:txBody>
          <a:bodyPr/>
          <a:lstStyle/>
          <a:p>
            <a:fld id="{9E7F3095-738A-4790-83C5-52C005F4D7A2}" type="slidenum">
              <a:rPr lang="en-CA" smtClean="0"/>
              <a:t>44</a:t>
            </a:fld>
            <a:endParaRPr lang="en-CA"/>
          </a:p>
        </p:txBody>
      </p:sp>
      <p:pic>
        <p:nvPicPr>
          <p:cNvPr id="6" name="Picture 2" descr="http://neuralnetworksanddeeplearning.com/images/tikz36.png">
            <a:extLst>
              <a:ext uri="{FF2B5EF4-FFF2-40B4-BE49-F238E27FC236}">
                <a16:creationId xmlns:a16="http://schemas.microsoft.com/office/drawing/2014/main" id="{E078A74A-A51D-6D4E-9709-2DB96E8FD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009" y="3313265"/>
            <a:ext cx="5112941" cy="14271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735AFF-B319-364C-A48B-2F9D97C4838C}"/>
              </a:ext>
            </a:extLst>
          </p:cNvPr>
          <p:cNvPicPr>
            <a:picLocks noChangeAspect="1"/>
          </p:cNvPicPr>
          <p:nvPr/>
        </p:nvPicPr>
        <p:blipFill>
          <a:blip r:embed="rId3"/>
          <a:stretch>
            <a:fillRect/>
          </a:stretch>
        </p:blipFill>
        <p:spPr>
          <a:xfrm>
            <a:off x="1543221" y="4896378"/>
            <a:ext cx="2052595" cy="256574"/>
          </a:xfrm>
          <a:prstGeom prst="rect">
            <a:avLst/>
          </a:prstGeom>
        </p:spPr>
      </p:pic>
      <p:pic>
        <p:nvPicPr>
          <p:cNvPr id="10" name="Picture 9">
            <a:extLst>
              <a:ext uri="{FF2B5EF4-FFF2-40B4-BE49-F238E27FC236}">
                <a16:creationId xmlns:a16="http://schemas.microsoft.com/office/drawing/2014/main" id="{6FDD669D-E03C-654A-B595-D7ACE8ECA3A9}"/>
              </a:ext>
            </a:extLst>
          </p:cNvPr>
          <p:cNvPicPr>
            <a:picLocks noChangeAspect="1"/>
          </p:cNvPicPr>
          <p:nvPr/>
        </p:nvPicPr>
        <p:blipFill>
          <a:blip r:embed="rId4"/>
          <a:stretch>
            <a:fillRect/>
          </a:stretch>
        </p:blipFill>
        <p:spPr>
          <a:xfrm>
            <a:off x="2530216" y="5381385"/>
            <a:ext cx="4569830" cy="687571"/>
          </a:xfrm>
          <a:prstGeom prst="rect">
            <a:avLst/>
          </a:prstGeom>
        </p:spPr>
      </p:pic>
      <p:sp>
        <p:nvSpPr>
          <p:cNvPr id="12" name="TextBox 11">
            <a:extLst>
              <a:ext uri="{FF2B5EF4-FFF2-40B4-BE49-F238E27FC236}">
                <a16:creationId xmlns:a16="http://schemas.microsoft.com/office/drawing/2014/main" id="{CC644C36-7FF7-3D44-B37C-0B50D459A1E1}"/>
              </a:ext>
            </a:extLst>
          </p:cNvPr>
          <p:cNvSpPr txBox="1"/>
          <p:nvPr/>
        </p:nvSpPr>
        <p:spPr>
          <a:xfrm>
            <a:off x="2569518" y="6051644"/>
            <a:ext cx="5906530" cy="369332"/>
          </a:xfrm>
          <a:prstGeom prst="rect">
            <a:avLst/>
          </a:prstGeom>
          <a:noFill/>
        </p:spPr>
        <p:txBody>
          <a:bodyPr wrap="square" rtlCol="0">
            <a:spAutoFit/>
          </a:bodyPr>
          <a:lstStyle/>
          <a:p>
            <a:r>
              <a:rPr lang="en-US" dirty="0">
                <a:solidFill>
                  <a:srgbClr val="FF0000"/>
                </a:solidFill>
              </a:rPr>
              <a:t>Every layer is just sums and products, which is still linear…</a:t>
            </a:r>
          </a:p>
        </p:txBody>
      </p:sp>
    </p:spTree>
    <p:extLst>
      <p:ext uri="{BB962C8B-B14F-4D97-AF65-F5344CB8AC3E}">
        <p14:creationId xmlns:p14="http://schemas.microsoft.com/office/powerpoint/2010/main" val="1339131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144CE-EF93-F247-8B39-D81EDE9E290F}"/>
              </a:ext>
            </a:extLst>
          </p:cNvPr>
          <p:cNvSpPr>
            <a:spLocks noGrp="1"/>
          </p:cNvSpPr>
          <p:nvPr>
            <p:ph type="title"/>
          </p:nvPr>
        </p:nvSpPr>
        <p:spPr/>
        <p:txBody>
          <a:bodyPr/>
          <a:lstStyle/>
          <a:p>
            <a:r>
              <a:rPr lang="en-US" dirty="0" err="1"/>
              <a:t>ReLU</a:t>
            </a:r>
            <a:r>
              <a:rPr lang="en-US" dirty="0"/>
              <a:t> is popular</a:t>
            </a:r>
          </a:p>
        </p:txBody>
      </p:sp>
      <p:sp>
        <p:nvSpPr>
          <p:cNvPr id="3" name="Content Placeholder 2">
            <a:extLst>
              <a:ext uri="{FF2B5EF4-FFF2-40B4-BE49-F238E27FC236}">
                <a16:creationId xmlns:a16="http://schemas.microsoft.com/office/drawing/2014/main" id="{3338B30A-ED54-BF4A-BDAB-4DD1B1A54ADC}"/>
              </a:ext>
            </a:extLst>
          </p:cNvPr>
          <p:cNvSpPr>
            <a:spLocks noGrp="1"/>
          </p:cNvSpPr>
          <p:nvPr>
            <p:ph idx="1"/>
          </p:nvPr>
        </p:nvSpPr>
        <p:spPr/>
        <p:txBody>
          <a:bodyPr>
            <a:normAutofit fontScale="92500" lnSpcReduction="10000"/>
          </a:bodyPr>
          <a:lstStyle/>
          <a:p>
            <a:r>
              <a:rPr lang="en-US" dirty="0"/>
              <a:t>Biological plausibility</a:t>
            </a:r>
          </a:p>
          <a:p>
            <a:pPr lvl="1"/>
            <a:r>
              <a:rPr lang="en-US" dirty="0"/>
              <a:t>One-sided; a neuron is either off or on</a:t>
            </a:r>
          </a:p>
          <a:p>
            <a:r>
              <a:rPr lang="en-US" dirty="0"/>
              <a:t>Sparse activation</a:t>
            </a:r>
          </a:p>
          <a:p>
            <a:pPr lvl="1"/>
            <a:r>
              <a:rPr lang="en-US" dirty="0"/>
              <a:t>About half of the neurons will be off</a:t>
            </a:r>
          </a:p>
          <a:p>
            <a:r>
              <a:rPr lang="en-US" dirty="0"/>
              <a:t>Better gradient propagation</a:t>
            </a:r>
          </a:p>
          <a:p>
            <a:pPr lvl="1"/>
            <a:r>
              <a:rPr lang="en-US" dirty="0"/>
              <a:t>Less susceptible to  vanishing gradients</a:t>
            </a:r>
          </a:p>
          <a:p>
            <a:r>
              <a:rPr lang="en-US" dirty="0"/>
              <a:t>Efficient computation</a:t>
            </a:r>
          </a:p>
          <a:p>
            <a:pPr lvl="1"/>
            <a:r>
              <a:rPr lang="en-US" dirty="0"/>
              <a:t>Only comparison, addition and multiplication</a:t>
            </a:r>
          </a:p>
          <a:p>
            <a:r>
              <a:rPr lang="en-US" dirty="0"/>
              <a:t>Scale-invariant</a:t>
            </a:r>
          </a:p>
          <a:p>
            <a:pPr lvl="1"/>
            <a:r>
              <a:rPr lang="en-US" dirty="0"/>
              <a:t>max(0,a*x)=a*max(0,x) for a &gt;= 0</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826FC091-3F4E-4E42-A6AB-45E6A3DECF04}"/>
              </a:ext>
            </a:extLst>
          </p:cNvPr>
          <p:cNvSpPr>
            <a:spLocks noGrp="1"/>
          </p:cNvSpPr>
          <p:nvPr>
            <p:ph type="sldNum" sz="quarter" idx="12"/>
          </p:nvPr>
        </p:nvSpPr>
        <p:spPr/>
        <p:txBody>
          <a:bodyPr/>
          <a:lstStyle/>
          <a:p>
            <a:fld id="{9E7F3095-738A-4790-83C5-52C005F4D7A2}" type="slidenum">
              <a:rPr lang="en-CA" smtClean="0"/>
              <a:t>45</a:t>
            </a:fld>
            <a:endParaRPr lang="en-CA"/>
          </a:p>
        </p:txBody>
      </p:sp>
      <p:sp>
        <p:nvSpPr>
          <p:cNvPr id="9" name="Rounded Rectangular Callout 8">
            <a:extLst>
              <a:ext uri="{FF2B5EF4-FFF2-40B4-BE49-F238E27FC236}">
                <a16:creationId xmlns:a16="http://schemas.microsoft.com/office/drawing/2014/main" id="{67BE3F4A-248D-0646-B016-457AC7207060}"/>
              </a:ext>
            </a:extLst>
          </p:cNvPr>
          <p:cNvSpPr/>
          <p:nvPr/>
        </p:nvSpPr>
        <p:spPr>
          <a:xfrm>
            <a:off x="6134582" y="2013995"/>
            <a:ext cx="2129742" cy="694481"/>
          </a:xfrm>
          <a:prstGeom prst="wedgeRoundRectCallout">
            <a:avLst>
              <a:gd name="adj1" fmla="val -70478"/>
              <a:gd name="adj2" fmla="val 941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 is sparsity important?</a:t>
            </a:r>
          </a:p>
        </p:txBody>
      </p:sp>
      <p:sp>
        <p:nvSpPr>
          <p:cNvPr id="10" name="Rounded Rectangular Callout 9">
            <a:extLst>
              <a:ext uri="{FF2B5EF4-FFF2-40B4-BE49-F238E27FC236}">
                <a16:creationId xmlns:a16="http://schemas.microsoft.com/office/drawing/2014/main" id="{FA02FE89-335E-C04B-96FF-3A2EA0622C6F}"/>
              </a:ext>
            </a:extLst>
          </p:cNvPr>
          <p:cNvSpPr/>
          <p:nvPr/>
        </p:nvSpPr>
        <p:spPr>
          <a:xfrm>
            <a:off x="6421779" y="3068046"/>
            <a:ext cx="2129742" cy="694481"/>
          </a:xfrm>
          <a:prstGeom prst="wedgeRoundRectCallout">
            <a:avLst>
              <a:gd name="adj1" fmla="val -73195"/>
              <a:gd name="adj2" fmla="val 758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this?</a:t>
            </a:r>
          </a:p>
        </p:txBody>
      </p:sp>
    </p:spTree>
    <p:extLst>
      <p:ext uri="{BB962C8B-B14F-4D97-AF65-F5344CB8AC3E}">
        <p14:creationId xmlns:p14="http://schemas.microsoft.com/office/powerpoint/2010/main" val="246852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are the hidden units doing?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CA" dirty="0"/>
                  <a:t>Templates on top of network: cannot simply treat the </a:t>
                </a:r>
                <a14:m>
                  <m:oMath xmlns:m="http://schemas.openxmlformats.org/officeDocument/2006/math">
                    <m:r>
                      <a:rPr lang="en-CA" b="0" i="1" smtClean="0">
                        <a:latin typeface="Cambria Math" panose="02040503050406030204" pitchFamily="18" charset="0"/>
                      </a:rPr>
                      <m:t>𝑊</m:t>
                    </m:r>
                  </m:oMath>
                </a14:m>
                <a:r>
                  <a:rPr lang="en-CA" dirty="0"/>
                  <a:t>s as images</a:t>
                </a:r>
              </a:p>
              <a:p>
                <a:r>
                  <a:rPr lang="en-CA" dirty="0"/>
                  <a:t>Instead, find the images in the dataset that activate the units the </a:t>
                </a:r>
                <a:r>
                  <a:rPr lang="en-CA" i="1" dirty="0"/>
                  <a:t>most</a:t>
                </a:r>
              </a:p>
              <a:p>
                <a:r>
                  <a:rPr lang="en-CA" i="1" dirty="0"/>
                  <a:t>Let’s see some visualizations of neurons of a large deep network trained to recognize objects in images</a:t>
                </a:r>
              </a:p>
              <a:p>
                <a:pPr lvl="1"/>
                <a:r>
                  <a:rPr lang="en-CA" dirty="0"/>
                  <a:t>Then network classifies images as one of 1000 objects (sample objects: toy poodle, flute, forklift, goldfish…)</a:t>
                </a:r>
              </a:p>
              <a:p>
                <a:pPr lvl="1"/>
                <a:r>
                  <a:rPr lang="en-CA" dirty="0"/>
                  <a:t>The network has 8 layers</a:t>
                </a:r>
              </a:p>
              <a:p>
                <a:pPr lvl="1"/>
                <a:r>
                  <a:rPr lang="en-CA" dirty="0"/>
                  <a:t>Note: more tricks were used in designing the networks than we have time to mention! In particular, a convolutional architecture is crucial</a:t>
                </a:r>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59" t="-2801" r="-139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46</a:t>
            </a:fld>
            <a:endParaRPr lang="en-CA"/>
          </a:p>
        </p:txBody>
      </p:sp>
    </p:spTree>
    <p:extLst>
      <p:ext uri="{BB962C8B-B14F-4D97-AF65-F5344CB8AC3E}">
        <p14:creationId xmlns:p14="http://schemas.microsoft.com/office/powerpoint/2010/main" val="3286572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features in each layer</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47</a:t>
            </a:fld>
            <a:endParaRPr lang="en-CA"/>
          </a:p>
        </p:txBody>
      </p:sp>
      <p:pic>
        <p:nvPicPr>
          <p:cNvPr id="5" name="Picture 4"/>
          <p:cNvPicPr>
            <a:picLocks noChangeAspect="1"/>
          </p:cNvPicPr>
          <p:nvPr/>
        </p:nvPicPr>
        <p:blipFill>
          <a:blip r:embed="rId2"/>
          <a:stretch>
            <a:fillRect/>
          </a:stretch>
        </p:blipFill>
        <p:spPr>
          <a:xfrm>
            <a:off x="0" y="2167758"/>
            <a:ext cx="9144000" cy="2522483"/>
          </a:xfrm>
          <a:prstGeom prst="rect">
            <a:avLst/>
          </a:prstGeom>
        </p:spPr>
      </p:pic>
      <p:sp>
        <p:nvSpPr>
          <p:cNvPr id="6" name="Rectangle 5"/>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620363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48</a:t>
            </a:fld>
            <a:endParaRPr lang="en-CA"/>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0000" t="2345" r="59762" b="-4387"/>
          <a:stretch/>
        </p:blipFill>
        <p:spPr>
          <a:xfrm>
            <a:off x="1929493" y="365126"/>
            <a:ext cx="4528457" cy="6180014"/>
          </a:xfrm>
          <a:prstGeom prst="rect">
            <a:avLst/>
          </a:prstGeom>
        </p:spPr>
      </p:pic>
      <p:sp>
        <p:nvSpPr>
          <p:cNvPr id="8" name="Rectangle 7"/>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1394451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49</a:t>
            </a:fld>
            <a:endParaRPr lang="en-CA"/>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9881" t="2346" r="40119"/>
          <a:stretch/>
        </p:blipFill>
        <p:spPr>
          <a:xfrm>
            <a:off x="2002970" y="574960"/>
            <a:ext cx="4650922" cy="6146516"/>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25278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a:t>A machine learning subfield 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a:t>.</a:t>
            </a:r>
          </a:p>
          <a:p>
            <a:r>
              <a:rPr lang="en-US" dirty="0"/>
              <a:t>Deep learning algorithms attempt to learn (multiple levels of) representation by 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Deep Learning </a:t>
            </a:r>
            <a:r>
              <a:rPr lang="en-US" sz="4000" dirty="0"/>
              <a:t>(DL) </a:t>
            </a:r>
            <a:r>
              <a:rPr lang="en-US"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
        <p:nvSpPr>
          <p:cNvPr id="6" name="Rectangle 5">
            <a:extLst>
              <a:ext uri="{FF2B5EF4-FFF2-40B4-BE49-F238E27FC236}">
                <a16:creationId xmlns:a16="http://schemas.microsoft.com/office/drawing/2014/main" id="{459DF779-DCD3-724C-B34D-6CD3C0024EB5}"/>
              </a:ext>
            </a:extLst>
          </p:cNvPr>
          <p:cNvSpPr/>
          <p:nvPr/>
        </p:nvSpPr>
        <p:spPr>
          <a:xfrm>
            <a:off x="6207901" y="6550223"/>
            <a:ext cx="2925994" cy="307777"/>
          </a:xfrm>
          <a:prstGeom prst="rect">
            <a:avLst/>
          </a:prstGeom>
        </p:spPr>
        <p:txBody>
          <a:bodyPr wrap="none">
            <a:spAutoFit/>
          </a:bodyPr>
          <a:lstStyle/>
          <a:p>
            <a:r>
              <a:rPr lang="en-US" sz="1400" i="1" dirty="0">
                <a:latin typeface="Times" pitchFamily="2" charset="0"/>
              </a:rPr>
              <a:t>slides adapted from </a:t>
            </a:r>
            <a:r>
              <a:rPr lang="en-US" sz="1400" i="1" dirty="0" err="1"/>
              <a:t>Ismini</a:t>
            </a:r>
            <a:r>
              <a:rPr lang="en-US" sz="1400" i="1" dirty="0"/>
              <a:t> </a:t>
            </a:r>
            <a:r>
              <a:rPr lang="en-US" sz="1400" i="1" dirty="0" err="1"/>
              <a:t>Lourentzou</a:t>
            </a:r>
            <a:endParaRPr lang="en-US" sz="1400" i="1" dirty="0"/>
          </a:p>
        </p:txBody>
      </p:sp>
    </p:spTree>
    <p:extLst>
      <p:ext uri="{BB962C8B-B14F-4D97-AF65-F5344CB8AC3E}">
        <p14:creationId xmlns:p14="http://schemas.microsoft.com/office/powerpoint/2010/main" val="3104773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50</a:t>
            </a:fld>
            <a:endParaRPr lang="en-CA"/>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9167" t="2346" r="20238"/>
          <a:stretch/>
        </p:blipFill>
        <p:spPr>
          <a:xfrm>
            <a:off x="1839686" y="0"/>
            <a:ext cx="5116285" cy="6566105"/>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4091462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51</a:t>
            </a:fld>
            <a:endParaRPr lang="en-CA"/>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79286" t="2346"/>
          <a:stretch/>
        </p:blipFill>
        <p:spPr>
          <a:xfrm>
            <a:off x="1774370" y="365126"/>
            <a:ext cx="4920344" cy="6278350"/>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3713802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Units in Layer 3</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756" y="1896124"/>
            <a:ext cx="4189926" cy="4149149"/>
          </a:xfrm>
          <a:prstGeom prst="rect">
            <a:avLst/>
          </a:prstGeom>
        </p:spPr>
      </p:pic>
      <p:sp>
        <p:nvSpPr>
          <p:cNvPr id="3" name="Slide Number Placeholder 2"/>
          <p:cNvSpPr>
            <a:spLocks noGrp="1"/>
          </p:cNvSpPr>
          <p:nvPr>
            <p:ph type="sldNum" sz="quarter" idx="12"/>
          </p:nvPr>
        </p:nvSpPr>
        <p:spPr/>
        <p:txBody>
          <a:bodyPr/>
          <a:lstStyle/>
          <a:p>
            <a:fld id="{EF4C6D23-3A7F-4A28-A878-93EAA571920F}" type="slidenum">
              <a:rPr lang="en-CA" smtClean="0"/>
              <a:t>52</a:t>
            </a:fld>
            <a:endParaRPr lang="en-CA"/>
          </a:p>
        </p:txBody>
      </p:sp>
      <p:sp>
        <p:nvSpPr>
          <p:cNvPr id="5" name="TextBox 4"/>
          <p:cNvSpPr txBox="1"/>
          <p:nvPr/>
        </p:nvSpPr>
        <p:spPr>
          <a:xfrm>
            <a:off x="425529" y="6094741"/>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Tree>
    <p:extLst>
      <p:ext uri="{BB962C8B-B14F-4D97-AF65-F5344CB8AC3E}">
        <p14:creationId xmlns:p14="http://schemas.microsoft.com/office/powerpoint/2010/main" val="411050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Units in Layer 4</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5087" y="1558730"/>
            <a:ext cx="3021642" cy="4475664"/>
          </a:xfrm>
        </p:spPr>
      </p:pic>
      <p:sp>
        <p:nvSpPr>
          <p:cNvPr id="3" name="Slide Number Placeholder 2"/>
          <p:cNvSpPr>
            <a:spLocks noGrp="1"/>
          </p:cNvSpPr>
          <p:nvPr>
            <p:ph type="sldNum" sz="quarter" idx="12"/>
          </p:nvPr>
        </p:nvSpPr>
        <p:spPr/>
        <p:txBody>
          <a:bodyPr/>
          <a:lstStyle/>
          <a:p>
            <a:fld id="{EF4C6D23-3A7F-4A28-A878-93EAA571920F}" type="slidenum">
              <a:rPr lang="en-CA" smtClean="0"/>
              <a:t>53</a:t>
            </a:fld>
            <a:endParaRPr lang="en-CA"/>
          </a:p>
        </p:txBody>
      </p:sp>
      <p:sp>
        <p:nvSpPr>
          <p:cNvPr id="5" name="TextBox 4"/>
          <p:cNvSpPr txBox="1"/>
          <p:nvPr/>
        </p:nvSpPr>
        <p:spPr>
          <a:xfrm>
            <a:off x="628650" y="6094741"/>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Tree>
    <p:extLst>
      <p:ext uri="{BB962C8B-B14F-4D97-AF65-F5344CB8AC3E}">
        <p14:creationId xmlns:p14="http://schemas.microsoft.com/office/powerpoint/2010/main" val="3535680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Units in Layer 5</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304" y="1522033"/>
            <a:ext cx="2486083" cy="5049255"/>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041" y="2034806"/>
            <a:ext cx="3390466" cy="3496418"/>
          </a:xfrm>
          <a:prstGeom prst="rect">
            <a:avLst/>
          </a:prstGeom>
        </p:spPr>
      </p:pic>
      <p:sp>
        <p:nvSpPr>
          <p:cNvPr id="3" name="Slide Number Placeholder 2"/>
          <p:cNvSpPr>
            <a:spLocks noGrp="1"/>
          </p:cNvSpPr>
          <p:nvPr>
            <p:ph type="sldNum" sz="quarter" idx="12"/>
          </p:nvPr>
        </p:nvSpPr>
        <p:spPr/>
        <p:txBody>
          <a:bodyPr/>
          <a:lstStyle/>
          <a:p>
            <a:fld id="{EF4C6D23-3A7F-4A28-A878-93EAA571920F}" type="slidenum">
              <a:rPr lang="en-CA" smtClean="0"/>
              <a:t>54</a:t>
            </a:fld>
            <a:endParaRPr lang="en-CA"/>
          </a:p>
        </p:txBody>
      </p:sp>
      <p:sp>
        <p:nvSpPr>
          <p:cNvPr id="6" name="TextBox 5"/>
          <p:cNvSpPr txBox="1"/>
          <p:nvPr/>
        </p:nvSpPr>
        <p:spPr>
          <a:xfrm>
            <a:off x="1670985" y="6591436"/>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Tree>
    <p:extLst>
      <p:ext uri="{BB962C8B-B14F-4D97-AF65-F5344CB8AC3E}">
        <p14:creationId xmlns:p14="http://schemas.microsoft.com/office/powerpoint/2010/main" val="641313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F2BE-A572-504C-AC5D-37BAA725843A}"/>
              </a:ext>
            </a:extLst>
          </p:cNvPr>
          <p:cNvSpPr>
            <a:spLocks noGrp="1"/>
          </p:cNvSpPr>
          <p:nvPr>
            <p:ph type="title"/>
          </p:nvPr>
        </p:nvSpPr>
        <p:spPr/>
        <p:txBody>
          <a:bodyPr/>
          <a:lstStyle/>
          <a:p>
            <a:r>
              <a:rPr lang="en-US" dirty="0"/>
              <a:t>Where we are</a:t>
            </a:r>
          </a:p>
        </p:txBody>
      </p:sp>
      <p:sp>
        <p:nvSpPr>
          <p:cNvPr id="3" name="Content Placeholder 2">
            <a:extLst>
              <a:ext uri="{FF2B5EF4-FFF2-40B4-BE49-F238E27FC236}">
                <a16:creationId xmlns:a16="http://schemas.microsoft.com/office/drawing/2014/main" id="{46AA0ED4-97A0-2C40-8DBA-4DD9269420B8}"/>
              </a:ext>
            </a:extLst>
          </p:cNvPr>
          <p:cNvSpPr>
            <a:spLocks noGrp="1"/>
          </p:cNvSpPr>
          <p:nvPr>
            <p:ph idx="1"/>
          </p:nvPr>
        </p:nvSpPr>
        <p:spPr/>
        <p:txBody>
          <a:bodyPr/>
          <a:lstStyle/>
          <a:p>
            <a:r>
              <a:rPr lang="en-US" dirty="0">
                <a:solidFill>
                  <a:schemeClr val="bg1">
                    <a:lumMod val="50000"/>
                  </a:schemeClr>
                </a:solidFill>
              </a:rPr>
              <a:t>Intro</a:t>
            </a:r>
          </a:p>
          <a:p>
            <a:r>
              <a:rPr lang="en-US" dirty="0">
                <a:solidFill>
                  <a:schemeClr val="bg1">
                    <a:lumMod val="50000"/>
                  </a:schemeClr>
                </a:solidFill>
              </a:rPr>
              <a:t>Example: Facial Recognition</a:t>
            </a:r>
          </a:p>
          <a:p>
            <a:r>
              <a:rPr lang="en-US" dirty="0"/>
              <a:t>Convolutional Neural Networks</a:t>
            </a:r>
          </a:p>
          <a:p>
            <a:r>
              <a:rPr lang="en-US" dirty="0"/>
              <a:t>Recurrent Neural Networks, Long-Short Term Memory Networks</a:t>
            </a:r>
          </a:p>
          <a:p>
            <a:r>
              <a:rPr lang="en-US" dirty="0"/>
              <a:t>Programming with Neural Networks</a:t>
            </a:r>
          </a:p>
          <a:p>
            <a:pPr lvl="1"/>
            <a:endParaRPr lang="en-US" dirty="0"/>
          </a:p>
        </p:txBody>
      </p:sp>
      <p:sp>
        <p:nvSpPr>
          <p:cNvPr id="4" name="Slide Number Placeholder 3">
            <a:extLst>
              <a:ext uri="{FF2B5EF4-FFF2-40B4-BE49-F238E27FC236}">
                <a16:creationId xmlns:a16="http://schemas.microsoft.com/office/drawing/2014/main" id="{D3B79419-53C6-2848-9CF5-914B75186C09}"/>
              </a:ext>
            </a:extLst>
          </p:cNvPr>
          <p:cNvSpPr>
            <a:spLocks noGrp="1"/>
          </p:cNvSpPr>
          <p:nvPr>
            <p:ph type="sldNum" sz="quarter" idx="12"/>
          </p:nvPr>
        </p:nvSpPr>
        <p:spPr/>
        <p:txBody>
          <a:bodyPr/>
          <a:lstStyle/>
          <a:p>
            <a:fld id="{9E7F3095-738A-4790-83C5-52C005F4D7A2}" type="slidenum">
              <a:rPr lang="en-CA" smtClean="0"/>
              <a:t>55</a:t>
            </a:fld>
            <a:endParaRPr lang="en-CA"/>
          </a:p>
        </p:txBody>
      </p:sp>
    </p:spTree>
    <p:extLst>
      <p:ext uri="{BB962C8B-B14F-4D97-AF65-F5344CB8AC3E}">
        <p14:creationId xmlns:p14="http://schemas.microsoft.com/office/powerpoint/2010/main" val="1996502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Layer</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91787" y="1825625"/>
            <a:ext cx="5960426" cy="4351338"/>
          </a:xfrm>
        </p:spPr>
      </p:pic>
      <p:sp>
        <p:nvSpPr>
          <p:cNvPr id="4" name="Slide Number Placeholder 3"/>
          <p:cNvSpPr>
            <a:spLocks noGrp="1"/>
          </p:cNvSpPr>
          <p:nvPr>
            <p:ph type="sldNum" sz="quarter" idx="12"/>
          </p:nvPr>
        </p:nvSpPr>
        <p:spPr/>
        <p:txBody>
          <a:bodyPr/>
          <a:lstStyle/>
          <a:p>
            <a:fld id="{9E7F3095-738A-4790-83C5-52C005F4D7A2}" type="slidenum">
              <a:rPr lang="en-CA" smtClean="0"/>
              <a:t>56</a:t>
            </a:fld>
            <a:endParaRPr lang="en-CA"/>
          </a:p>
        </p:txBody>
      </p:sp>
      <p:sp>
        <p:nvSpPr>
          <p:cNvPr id="7" name="Rectangle 6"/>
          <p:cNvSpPr/>
          <p:nvPr/>
        </p:nvSpPr>
        <p:spPr>
          <a:xfrm>
            <a:off x="0" y="6366331"/>
            <a:ext cx="8534400" cy="369332"/>
          </a:xfrm>
          <a:prstGeom prst="rect">
            <a:avLst/>
          </a:prstGeom>
        </p:spPr>
        <p:txBody>
          <a:bodyPr wrap="square">
            <a:spAutoFit/>
          </a:bodyPr>
          <a:lstStyle/>
          <a:p>
            <a:r>
              <a:rPr lang="en-US"/>
              <a:t>https://</a:t>
            </a:r>
            <a:r>
              <a:rPr lang="en-US" dirty="0" err="1"/>
              <a:t>devblogs.nvidia.com</a:t>
            </a:r>
            <a:r>
              <a:rPr lang="en-US" dirty="0"/>
              <a:t>/</a:t>
            </a:r>
            <a:r>
              <a:rPr lang="en-US" dirty="0" err="1"/>
              <a:t>parallelforall</a:t>
            </a:r>
            <a:r>
              <a:rPr lang="en-US" dirty="0"/>
              <a:t>/deep-learning-nutshell-core-concepts/</a:t>
            </a:r>
          </a:p>
        </p:txBody>
      </p:sp>
    </p:spTree>
    <p:extLst>
      <p:ext uri="{BB962C8B-B14F-4D97-AF65-F5344CB8AC3E}">
        <p14:creationId xmlns:p14="http://schemas.microsoft.com/office/powerpoint/2010/main" val="2517528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57</a:t>
            </a:fld>
            <a:endParaRPr lang="en-CA"/>
          </a:p>
        </p:txBody>
      </p:sp>
      <p:pic>
        <p:nvPicPr>
          <p:cNvPr id="5" name="Picture 4"/>
          <p:cNvPicPr>
            <a:picLocks noChangeAspect="1"/>
          </p:cNvPicPr>
          <p:nvPr/>
        </p:nvPicPr>
        <p:blipFill>
          <a:blip r:embed="rId2"/>
          <a:stretch>
            <a:fillRect/>
          </a:stretch>
        </p:blipFill>
        <p:spPr>
          <a:xfrm>
            <a:off x="542081" y="1582101"/>
            <a:ext cx="7849730" cy="4415473"/>
          </a:xfrm>
          <a:prstGeom prst="rect">
            <a:avLst/>
          </a:prstGeom>
        </p:spPr>
      </p:pic>
    </p:spTree>
    <p:extLst>
      <p:ext uri="{BB962C8B-B14F-4D97-AF65-F5344CB8AC3E}">
        <p14:creationId xmlns:p14="http://schemas.microsoft.com/office/powerpoint/2010/main" val="806977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 Pooling layer</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58</a:t>
            </a:fld>
            <a:endParaRPr lang="en-CA"/>
          </a:p>
        </p:txBody>
      </p:sp>
      <p:pic>
        <p:nvPicPr>
          <p:cNvPr id="6" name="Picture 5"/>
          <p:cNvPicPr>
            <a:picLocks noChangeAspect="1"/>
          </p:cNvPicPr>
          <p:nvPr/>
        </p:nvPicPr>
        <p:blipFill>
          <a:blip r:embed="rId2"/>
          <a:stretch>
            <a:fillRect/>
          </a:stretch>
        </p:blipFill>
        <p:spPr>
          <a:xfrm>
            <a:off x="520700" y="1825625"/>
            <a:ext cx="7645400" cy="3568700"/>
          </a:xfrm>
          <a:prstGeom prst="rect">
            <a:avLst/>
          </a:prstGeom>
        </p:spPr>
      </p:pic>
    </p:spTree>
    <p:extLst>
      <p:ext uri="{BB962C8B-B14F-4D97-AF65-F5344CB8AC3E}">
        <p14:creationId xmlns:p14="http://schemas.microsoft.com/office/powerpoint/2010/main" val="68236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do max-pooling?</a:t>
            </a:r>
          </a:p>
        </p:txBody>
      </p:sp>
      <p:sp>
        <p:nvSpPr>
          <p:cNvPr id="3" name="Content Placeholder 2"/>
          <p:cNvSpPr>
            <a:spLocks noGrp="1"/>
          </p:cNvSpPr>
          <p:nvPr>
            <p:ph idx="1"/>
          </p:nvPr>
        </p:nvSpPr>
        <p:spPr>
          <a:xfrm>
            <a:off x="279400" y="1257300"/>
            <a:ext cx="8648700" cy="5286469"/>
          </a:xfrm>
        </p:spPr>
        <p:txBody>
          <a:bodyPr>
            <a:normAutofit/>
          </a:bodyPr>
          <a:lstStyle/>
          <a:p>
            <a:r>
              <a:rPr lang="en-US" dirty="0"/>
              <a:t>Saves space</a:t>
            </a:r>
          </a:p>
          <a:p>
            <a:r>
              <a:rPr lang="en-US" dirty="0"/>
              <a:t>Reduces </a:t>
            </a:r>
            <a:r>
              <a:rPr lang="en-US" dirty="0" err="1"/>
              <a:t>overfitting</a:t>
            </a:r>
            <a:r>
              <a:rPr lang="en-US" dirty="0"/>
              <a:t>?</a:t>
            </a:r>
          </a:p>
          <a:p>
            <a:r>
              <a:rPr lang="en-US" dirty="0"/>
              <a:t>Because I’m going to add </a:t>
            </a:r>
            <a:r>
              <a:rPr lang="en-US" i="1" dirty="0"/>
              <a:t>more </a:t>
            </a:r>
            <a:r>
              <a:rPr lang="en-US" dirty="0"/>
              <a:t>convolutions after it!</a:t>
            </a:r>
          </a:p>
          <a:p>
            <a:pPr lvl="1"/>
            <a:r>
              <a:rPr lang="en-US" dirty="0"/>
              <a:t>Allows the short-range convolutions to extend over larger subfields of the images</a:t>
            </a:r>
          </a:p>
          <a:p>
            <a:pPr lvl="2"/>
            <a:r>
              <a:rPr lang="en-US" dirty="0"/>
              <a:t>So we can spot larger objects</a:t>
            </a:r>
          </a:p>
          <a:p>
            <a:pPr lvl="2"/>
            <a:r>
              <a:rPr lang="en-US" dirty="0" err="1"/>
              <a:t>Eg</a:t>
            </a:r>
            <a:r>
              <a:rPr lang="en-US" dirty="0"/>
              <a:t>, a long horizontal line, or a corner, or …</a:t>
            </a:r>
          </a:p>
          <a:p>
            <a:r>
              <a:rPr lang="en-US" dirty="0"/>
              <a:t>At some point the feature maps start to get very sparse and blobby – they are indicators of some semantic property, not a recognizable transformation of the image</a:t>
            </a:r>
          </a:p>
          <a:p>
            <a:r>
              <a:rPr lang="en-US" dirty="0"/>
              <a:t>Then just use them as features in a “normal” ANN</a:t>
            </a:r>
          </a:p>
        </p:txBody>
      </p:sp>
    </p:spTree>
    <p:extLst>
      <p:ext uri="{BB962C8B-B14F-4D97-AF65-F5344CB8AC3E}">
        <p14:creationId xmlns:p14="http://schemas.microsoft.com/office/powerpoint/2010/main" val="204414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a:t>Learned 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a:t>Deep 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Can learn 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learning</a:t>
            </a:r>
          </a:p>
          <a:p>
            <a:pPr marL="285750" indent="-285750">
              <a:buFont typeface="Courier New"/>
              <a:buChar char="o"/>
            </a:pPr>
            <a:r>
              <a:rPr lang="en-US" dirty="0"/>
              <a:t>Utilize large amounts of training data</a:t>
            </a:r>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is DL useful? </a:t>
            </a:r>
          </a:p>
        </p:txBody>
      </p:sp>
      <p:sp>
        <p:nvSpPr>
          <p:cNvPr id="8" name="Rectangle 7"/>
          <p:cNvSpPr/>
          <p:nvPr/>
        </p:nvSpPr>
        <p:spPr>
          <a:xfrm>
            <a:off x="444500" y="4402370"/>
            <a:ext cx="4114800" cy="923330"/>
          </a:xfrm>
          <a:prstGeom prst="rect">
            <a:avLst/>
          </a:prstGeom>
        </p:spPr>
        <p:txBody>
          <a:bodyPr wrap="square">
            <a:spAutoFit/>
          </a:bodyPr>
          <a:lstStyle/>
          <a:p>
            <a:r>
              <a:rPr lang="en-US" dirty="0"/>
              <a:t>In ~2010 DL started outperforming other ML techniques </a:t>
            </a:r>
          </a:p>
          <a:p>
            <a:r>
              <a:rPr lang="en-US" dirty="0"/>
              <a:t>first in speech and vision, then NLP</a:t>
            </a:r>
          </a:p>
        </p:txBody>
      </p:sp>
      <p:sp>
        <p:nvSpPr>
          <p:cNvPr id="6" name="Rectangle 5">
            <a:extLst>
              <a:ext uri="{FF2B5EF4-FFF2-40B4-BE49-F238E27FC236}">
                <a16:creationId xmlns:a16="http://schemas.microsoft.com/office/drawing/2014/main" id="{84607421-11DB-5543-B468-0C1FAE3A4C08}"/>
              </a:ext>
            </a:extLst>
          </p:cNvPr>
          <p:cNvSpPr/>
          <p:nvPr/>
        </p:nvSpPr>
        <p:spPr>
          <a:xfrm>
            <a:off x="86497" y="648866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33767331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400FF2-D795-754C-A448-5B4B2055C49E}"/>
              </a:ext>
            </a:extLst>
          </p:cNvPr>
          <p:cNvSpPr>
            <a:spLocks noGrp="1"/>
          </p:cNvSpPr>
          <p:nvPr>
            <p:ph type="sldNum" sz="quarter" idx="12"/>
          </p:nvPr>
        </p:nvSpPr>
        <p:spPr/>
        <p:txBody>
          <a:bodyPr/>
          <a:lstStyle/>
          <a:p>
            <a:fld id="{9E7F3095-738A-4790-83C5-52C005F4D7A2}" type="slidenum">
              <a:rPr lang="en-CA" smtClean="0"/>
              <a:t>60</a:t>
            </a:fld>
            <a:endParaRPr lang="en-CA"/>
          </a:p>
        </p:txBody>
      </p:sp>
      <p:pic>
        <p:nvPicPr>
          <p:cNvPr id="5" name="Picture 4">
            <a:extLst>
              <a:ext uri="{FF2B5EF4-FFF2-40B4-BE49-F238E27FC236}">
                <a16:creationId xmlns:a16="http://schemas.microsoft.com/office/drawing/2014/main" id="{E163A1B5-4237-2844-B447-E4AE3241E1B6}"/>
              </a:ext>
            </a:extLst>
          </p:cNvPr>
          <p:cNvPicPr>
            <a:picLocks noChangeAspect="1"/>
          </p:cNvPicPr>
          <p:nvPr/>
        </p:nvPicPr>
        <p:blipFill>
          <a:blip r:embed="rId2"/>
          <a:stretch>
            <a:fillRect/>
          </a:stretch>
        </p:blipFill>
        <p:spPr>
          <a:xfrm>
            <a:off x="0" y="2167758"/>
            <a:ext cx="9144000" cy="2522483"/>
          </a:xfrm>
          <a:prstGeom prst="rect">
            <a:avLst/>
          </a:prstGeom>
        </p:spPr>
      </p:pic>
    </p:spTree>
    <p:extLst>
      <p:ext uri="{BB962C8B-B14F-4D97-AF65-F5344CB8AC3E}">
        <p14:creationId xmlns:p14="http://schemas.microsoft.com/office/powerpoint/2010/main" val="519366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9AFFF3-A5CB-624C-A7E8-E9191A0DA017}"/>
              </a:ext>
            </a:extLst>
          </p:cNvPr>
          <p:cNvSpPr>
            <a:spLocks noGrp="1"/>
          </p:cNvSpPr>
          <p:nvPr>
            <p:ph type="sldNum" sz="quarter" idx="12"/>
          </p:nvPr>
        </p:nvSpPr>
        <p:spPr/>
        <p:txBody>
          <a:bodyPr/>
          <a:lstStyle/>
          <a:p>
            <a:fld id="{9E7F3095-738A-4790-83C5-52C005F4D7A2}" type="slidenum">
              <a:rPr lang="en-CA" smtClean="0"/>
              <a:t>61</a:t>
            </a:fld>
            <a:endParaRPr lang="en-CA"/>
          </a:p>
        </p:txBody>
      </p:sp>
      <p:pic>
        <p:nvPicPr>
          <p:cNvPr id="5" name="Picture 4" descr="Screen Shot 2016-04-03 at 10.55.46 AM.png">
            <a:extLst>
              <a:ext uri="{FF2B5EF4-FFF2-40B4-BE49-F238E27FC236}">
                <a16:creationId xmlns:a16="http://schemas.microsoft.com/office/drawing/2014/main" id="{8A791FB1-BB60-BC43-BECD-0EB855885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60" y="1222079"/>
            <a:ext cx="8405426" cy="3123892"/>
          </a:xfrm>
          <a:prstGeom prst="rect">
            <a:avLst/>
          </a:prstGeom>
        </p:spPr>
      </p:pic>
    </p:spTree>
    <p:extLst>
      <p:ext uri="{BB962C8B-B14F-4D97-AF65-F5344CB8AC3E}">
        <p14:creationId xmlns:p14="http://schemas.microsoft.com/office/powerpoint/2010/main" val="733997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1280" y="6083300"/>
            <a:ext cx="7843420" cy="461665"/>
          </a:xfrm>
          <a:prstGeom prst="rect">
            <a:avLst/>
          </a:prstGeom>
        </p:spPr>
        <p:txBody>
          <a:bodyPr wrap="square">
            <a:spAutoFit/>
          </a:bodyPr>
          <a:lstStyle/>
          <a:p>
            <a:pPr algn="ctr"/>
            <a:r>
              <a:rPr lang="en-US" sz="1200" dirty="0" err="1"/>
              <a:t>Severyn</a:t>
            </a:r>
            <a:r>
              <a:rPr lang="en-US" sz="1200" dirty="0"/>
              <a:t>, </a:t>
            </a:r>
            <a:r>
              <a:rPr lang="en-US" sz="1200" dirty="0" err="1"/>
              <a:t>Aliaksei</a:t>
            </a:r>
            <a:r>
              <a:rPr lang="en-US" sz="1200" dirty="0"/>
              <a:t>, and Alessandro </a:t>
            </a:r>
            <a:r>
              <a:rPr lang="en-US" sz="1200" dirty="0" err="1"/>
              <a:t>Moschitti</a:t>
            </a:r>
            <a:r>
              <a:rPr lang="en-US" sz="1200" dirty="0"/>
              <a:t>. "UNITN: Training Deep Convolutional Neural Network for Twitter Sentiment Classification." </a:t>
            </a:r>
            <a:r>
              <a:rPr lang="en-US" sz="1200" i="1" dirty="0" err="1"/>
              <a:t>SemEval</a:t>
            </a:r>
            <a:r>
              <a:rPr lang="en-US" sz="1200" i="1" dirty="0"/>
              <a:t>@ NAACL-HLT</a:t>
            </a:r>
            <a:r>
              <a:rPr lang="en-US" sz="1200" dirty="0"/>
              <a:t>. 2015.</a:t>
            </a:r>
            <a:endParaRPr lang="en-US" sz="1200" i="1" dirty="0">
              <a:latin typeface="Arial" charset="0"/>
              <a:ea typeface="Arial" charset="0"/>
              <a:cs typeface="Arial" charset="0"/>
            </a:endParaRPr>
          </a:p>
        </p:txBody>
      </p:sp>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CNN for text classification</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1707139"/>
            <a:ext cx="7645400" cy="4040621"/>
          </a:xfrm>
          <a:prstGeom prst="rect">
            <a:avLst/>
          </a:prstGeom>
        </p:spPr>
      </p:pic>
    </p:spTree>
    <p:extLst>
      <p:ext uri="{BB962C8B-B14F-4D97-AF65-F5344CB8AC3E}">
        <p14:creationId xmlns:p14="http://schemas.microsoft.com/office/powerpoint/2010/main" val="140013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CNN with multiple filters</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20" y="1752601"/>
            <a:ext cx="8229600" cy="3320866"/>
          </a:xfrm>
          <a:prstGeom prst="rect">
            <a:avLst/>
          </a:prstGeom>
        </p:spPr>
      </p:pic>
      <p:sp>
        <p:nvSpPr>
          <p:cNvPr id="8" name="Ορθογώνιο 7"/>
          <p:cNvSpPr/>
          <p:nvPr/>
        </p:nvSpPr>
        <p:spPr>
          <a:xfrm>
            <a:off x="1689100" y="4934967"/>
            <a:ext cx="6306720" cy="276999"/>
          </a:xfrm>
          <a:prstGeom prst="rect">
            <a:avLst/>
          </a:prstGeom>
        </p:spPr>
        <p:txBody>
          <a:bodyPr wrap="square">
            <a:spAutoFit/>
          </a:bodyPr>
          <a:lstStyle/>
          <a:p>
            <a:r>
              <a:rPr lang="en-US" sz="1200" i="1" dirty="0">
                <a:latin typeface="Arial" charset="0"/>
                <a:ea typeface="Arial" charset="0"/>
                <a:cs typeface="Arial" charset="0"/>
              </a:rPr>
              <a:t>Kim, Y. “Convolutional Neural Networks for Sentence Classification”, EMNLP (2014)</a:t>
            </a:r>
            <a:endParaRPr lang="el-GR" i="1" dirty="0"/>
          </a:p>
        </p:txBody>
      </p:sp>
      <p:sp>
        <p:nvSpPr>
          <p:cNvPr id="9" name="Ορθογώνιο 8"/>
          <p:cNvSpPr/>
          <p:nvPr/>
        </p:nvSpPr>
        <p:spPr>
          <a:xfrm>
            <a:off x="2699084" y="5678263"/>
            <a:ext cx="4286751" cy="369332"/>
          </a:xfrm>
          <a:prstGeom prst="rect">
            <a:avLst/>
          </a:prstGeom>
        </p:spPr>
        <p:txBody>
          <a:bodyPr wrap="none">
            <a:spAutoFit/>
          </a:bodyPr>
          <a:lstStyle/>
          <a:p>
            <a:pPr>
              <a:defRPr/>
            </a:pPr>
            <a:r>
              <a:rPr lang="en-US" dirty="0"/>
              <a:t>sliding over 3, 4 or 5 words at a time </a:t>
            </a:r>
          </a:p>
        </p:txBody>
      </p:sp>
    </p:spTree>
    <p:extLst>
      <p:ext uri="{BB962C8B-B14F-4D97-AF65-F5344CB8AC3E}">
        <p14:creationId xmlns:p14="http://schemas.microsoft.com/office/powerpoint/2010/main" val="1781866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Recurrent Neural Networks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94703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3694" y="1657419"/>
            <a:ext cx="7531839" cy="3752470"/>
          </a:xfrm>
          <a:prstGeom prst="rect">
            <a:avLst/>
          </a:prstGeom>
        </p:spPr>
      </p:pic>
      <p:sp>
        <p:nvSpPr>
          <p:cNvPr id="5" name="Title 4"/>
          <p:cNvSpPr>
            <a:spLocks noGrp="1"/>
          </p:cNvSpPr>
          <p:nvPr>
            <p:ph type="title"/>
          </p:nvPr>
        </p:nvSpPr>
        <p:spPr/>
        <p:txBody>
          <a:bodyPr>
            <a:normAutofit/>
          </a:bodyPr>
          <a:lstStyle/>
          <a:p>
            <a:r>
              <a:rPr lang="en-US" dirty="0"/>
              <a:t>Motivation: what about sequence prediction?</a:t>
            </a:r>
          </a:p>
        </p:txBody>
      </p:sp>
      <p:sp>
        <p:nvSpPr>
          <p:cNvPr id="6" name="TextBox 5"/>
          <p:cNvSpPr txBox="1"/>
          <p:nvPr/>
        </p:nvSpPr>
        <p:spPr>
          <a:xfrm>
            <a:off x="1596571" y="5766191"/>
            <a:ext cx="558835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What can I do when input size and output size vary?</a:t>
            </a:r>
          </a:p>
        </p:txBody>
      </p:sp>
    </p:spTree>
    <p:extLst>
      <p:ext uri="{BB962C8B-B14F-4D97-AF65-F5344CB8AC3E}">
        <p14:creationId xmlns:p14="http://schemas.microsoft.com/office/powerpoint/2010/main" val="27457655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16200000">
            <a:off x="70763" y="2219846"/>
            <a:ext cx="4630128" cy="2306796"/>
          </a:xfrm>
          <a:prstGeom prst="rect">
            <a:avLst/>
          </a:prstGeom>
        </p:spPr>
      </p:pic>
      <p:sp>
        <p:nvSpPr>
          <p:cNvPr id="8" name="Rectangle 7">
            <a:extLst>
              <a:ext uri="{FF2B5EF4-FFF2-40B4-BE49-F238E27FC236}">
                <a16:creationId xmlns:a16="http://schemas.microsoft.com/office/drawing/2014/main" id="{44F87E08-9ADF-9B47-B942-538DEECB89B2}"/>
              </a:ext>
            </a:extLst>
          </p:cNvPr>
          <p:cNvSpPr/>
          <p:nvPr/>
        </p:nvSpPr>
        <p:spPr>
          <a:xfrm>
            <a:off x="5883141" y="3232404"/>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10" name="Rectangle 9">
            <a:extLst>
              <a:ext uri="{FF2B5EF4-FFF2-40B4-BE49-F238E27FC236}">
                <a16:creationId xmlns:a16="http://schemas.microsoft.com/office/drawing/2014/main" id="{94F69645-2E12-0943-8B1A-93BED40E0D82}"/>
              </a:ext>
            </a:extLst>
          </p:cNvPr>
          <p:cNvSpPr/>
          <p:nvPr/>
        </p:nvSpPr>
        <p:spPr>
          <a:xfrm>
            <a:off x="6147781" y="2490463"/>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11" name="Rectangle 10">
            <a:extLst>
              <a:ext uri="{FF2B5EF4-FFF2-40B4-BE49-F238E27FC236}">
                <a16:creationId xmlns:a16="http://schemas.microsoft.com/office/drawing/2014/main" id="{465968C8-634E-6D45-901C-A56FCE868179}"/>
              </a:ext>
            </a:extLst>
          </p:cNvPr>
          <p:cNvSpPr/>
          <p:nvPr/>
        </p:nvSpPr>
        <p:spPr>
          <a:xfrm>
            <a:off x="5656586" y="3932292"/>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13" name="Straight Arrow Connector 12">
            <a:extLst>
              <a:ext uri="{FF2B5EF4-FFF2-40B4-BE49-F238E27FC236}">
                <a16:creationId xmlns:a16="http://schemas.microsoft.com/office/drawing/2014/main" id="{CC44553F-9BEC-BF4F-9FC7-F0E6EA7F8335}"/>
              </a:ext>
            </a:extLst>
          </p:cNvPr>
          <p:cNvCxnSpPr>
            <a:stCxn id="11" idx="0"/>
            <a:endCxn id="8" idx="2"/>
          </p:cNvCxnSpPr>
          <p:nvPr/>
        </p:nvCxnSpPr>
        <p:spPr>
          <a:xfrm flipH="1" flipV="1">
            <a:off x="6769903" y="3625596"/>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6E077EA-9D04-5B4F-95AD-08AECBAD35BB}"/>
              </a:ext>
            </a:extLst>
          </p:cNvPr>
          <p:cNvCxnSpPr>
            <a:stCxn id="8" idx="0"/>
            <a:endCxn id="10" idx="2"/>
          </p:cNvCxnSpPr>
          <p:nvPr/>
        </p:nvCxnSpPr>
        <p:spPr>
          <a:xfrm flipV="1">
            <a:off x="6769903" y="2883655"/>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383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Sample Feed-forward Network</a:t>
            </a:r>
          </a:p>
        </p:txBody>
      </p:sp>
      <p:sp>
        <p:nvSpPr>
          <p:cNvPr id="3" name="Slide Number Placeholder 2"/>
          <p:cNvSpPr>
            <a:spLocks noGrp="1"/>
          </p:cNvSpPr>
          <p:nvPr>
            <p:ph type="sldNum" sz="quarter" idx="12"/>
          </p:nvPr>
        </p:nvSpPr>
        <p:spPr/>
        <p:txBody>
          <a:bodyPr/>
          <a:lstStyle/>
          <a:p>
            <a:fld id="{BD493B91-FAC0-3043-A682-452F01D0BD90}" type="slidenum">
              <a:rPr lang="en-US" smtClean="0"/>
              <a:t>67</a:t>
            </a:fld>
            <a:endParaRPr lang="en-US"/>
          </a:p>
        </p:txBody>
      </p:sp>
      <p:sp>
        <p:nvSpPr>
          <p:cNvPr id="79" name="Rectangle 78"/>
          <p:cNvSpPr/>
          <p:nvPr/>
        </p:nvSpPr>
        <p:spPr>
          <a:xfrm>
            <a:off x="1071304" y="3817386"/>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0" name="Rectangle 79"/>
          <p:cNvSpPr/>
          <p:nvPr/>
        </p:nvSpPr>
        <p:spPr>
          <a:xfrm>
            <a:off x="1335944" y="3075445"/>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1" name="Rectangle 80"/>
          <p:cNvSpPr/>
          <p:nvPr/>
        </p:nvSpPr>
        <p:spPr>
          <a:xfrm>
            <a:off x="844749" y="4517274"/>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37" name="Straight Arrow Connector 36"/>
          <p:cNvCxnSpPr>
            <a:stCxn id="81" idx="0"/>
            <a:endCxn id="79" idx="2"/>
          </p:cNvCxnSpPr>
          <p:nvPr/>
        </p:nvCxnSpPr>
        <p:spPr>
          <a:xfrm flipH="1" flipV="1">
            <a:off x="1958066" y="4210578"/>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9" idx="0"/>
            <a:endCxn id="80" idx="2"/>
          </p:cNvCxnSpPr>
          <p:nvPr/>
        </p:nvCxnSpPr>
        <p:spPr>
          <a:xfrm flipV="1">
            <a:off x="1958066" y="3468637"/>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599665" y="4906430"/>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1</a:t>
            </a:r>
          </a:p>
        </p:txBody>
      </p:sp>
    </p:spTree>
    <p:extLst>
      <p:ext uri="{BB962C8B-B14F-4D97-AF65-F5344CB8AC3E}">
        <p14:creationId xmlns:p14="http://schemas.microsoft.com/office/powerpoint/2010/main" val="18318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1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Sample RNN</a:t>
            </a:r>
          </a:p>
        </p:txBody>
      </p:sp>
      <p:sp>
        <p:nvSpPr>
          <p:cNvPr id="3" name="Slide Number Placeholder 2"/>
          <p:cNvSpPr>
            <a:spLocks noGrp="1"/>
          </p:cNvSpPr>
          <p:nvPr>
            <p:ph type="sldNum" sz="quarter" idx="12"/>
          </p:nvPr>
        </p:nvSpPr>
        <p:spPr/>
        <p:txBody>
          <a:bodyPr/>
          <a:lstStyle/>
          <a:p>
            <a:fld id="{BD493B91-FAC0-3043-A682-452F01D0BD90}" type="slidenum">
              <a:rPr lang="en-US" smtClean="0"/>
              <a:t>68</a:t>
            </a:fld>
            <a:endParaRPr lang="en-US"/>
          </a:p>
        </p:txBody>
      </p:sp>
      <p:sp>
        <p:nvSpPr>
          <p:cNvPr id="79" name="Rectangle 78"/>
          <p:cNvSpPr/>
          <p:nvPr/>
        </p:nvSpPr>
        <p:spPr>
          <a:xfrm>
            <a:off x="1071304" y="3817386"/>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0" name="Rectangle 79"/>
          <p:cNvSpPr/>
          <p:nvPr/>
        </p:nvSpPr>
        <p:spPr>
          <a:xfrm>
            <a:off x="1335944" y="3075445"/>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1" name="Rectangle 80"/>
          <p:cNvSpPr/>
          <p:nvPr/>
        </p:nvSpPr>
        <p:spPr>
          <a:xfrm>
            <a:off x="844749" y="4517274"/>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37" name="Straight Arrow Connector 36"/>
          <p:cNvCxnSpPr>
            <a:stCxn id="81" idx="0"/>
            <a:endCxn id="79" idx="2"/>
          </p:cNvCxnSpPr>
          <p:nvPr/>
        </p:nvCxnSpPr>
        <p:spPr>
          <a:xfrm flipH="1" flipV="1">
            <a:off x="1958066" y="4210578"/>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9" idx="0"/>
            <a:endCxn id="80" idx="2"/>
          </p:cNvCxnSpPr>
          <p:nvPr/>
        </p:nvCxnSpPr>
        <p:spPr>
          <a:xfrm flipV="1">
            <a:off x="1958066" y="3468637"/>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599665" y="4906430"/>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1</a:t>
            </a:r>
          </a:p>
        </p:txBody>
      </p:sp>
      <p:sp>
        <p:nvSpPr>
          <p:cNvPr id="52" name="Rectangle 51"/>
          <p:cNvSpPr/>
          <p:nvPr/>
        </p:nvSpPr>
        <p:spPr>
          <a:xfrm>
            <a:off x="3402263" y="3337281"/>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3" name="Rectangle 52"/>
          <p:cNvSpPr/>
          <p:nvPr/>
        </p:nvSpPr>
        <p:spPr>
          <a:xfrm>
            <a:off x="3666903" y="2595340"/>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4" name="Rectangle 53"/>
          <p:cNvSpPr/>
          <p:nvPr/>
        </p:nvSpPr>
        <p:spPr>
          <a:xfrm>
            <a:off x="3175708" y="4037169"/>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cxnSp>
        <p:nvCxnSpPr>
          <p:cNvPr id="55" name="Straight Arrow Connector 54"/>
          <p:cNvCxnSpPr>
            <a:stCxn id="54" idx="0"/>
            <a:endCxn id="52" idx="2"/>
          </p:cNvCxnSpPr>
          <p:nvPr/>
        </p:nvCxnSpPr>
        <p:spPr>
          <a:xfrm flipH="1" flipV="1">
            <a:off x="4289025" y="3730473"/>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2" idx="0"/>
            <a:endCxn id="53" idx="2"/>
          </p:cNvCxnSpPr>
          <p:nvPr/>
        </p:nvCxnSpPr>
        <p:spPr>
          <a:xfrm flipV="1">
            <a:off x="4289025" y="2988532"/>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5728321" y="2828078"/>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8" name="Rectangle 57"/>
          <p:cNvSpPr/>
          <p:nvPr/>
        </p:nvSpPr>
        <p:spPr>
          <a:xfrm>
            <a:off x="5992961" y="2086137"/>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9" name="Rectangle 58"/>
          <p:cNvSpPr/>
          <p:nvPr/>
        </p:nvSpPr>
        <p:spPr>
          <a:xfrm>
            <a:off x="5501766" y="3527966"/>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cxnSp>
        <p:nvCxnSpPr>
          <p:cNvPr id="60" name="Straight Arrow Connector 59"/>
          <p:cNvCxnSpPr>
            <a:stCxn id="59" idx="0"/>
            <a:endCxn id="57" idx="2"/>
          </p:cNvCxnSpPr>
          <p:nvPr/>
        </p:nvCxnSpPr>
        <p:spPr>
          <a:xfrm flipH="1" flipV="1">
            <a:off x="6615083" y="3221270"/>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7" idx="0"/>
            <a:endCxn id="58" idx="2"/>
          </p:cNvCxnSpPr>
          <p:nvPr/>
        </p:nvCxnSpPr>
        <p:spPr>
          <a:xfrm flipV="1">
            <a:off x="6615083" y="2479329"/>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79" idx="3"/>
            <a:endCxn id="52" idx="1"/>
          </p:cNvCxnSpPr>
          <p:nvPr/>
        </p:nvCxnSpPr>
        <p:spPr>
          <a:xfrm flipV="1">
            <a:off x="2844828" y="3533877"/>
            <a:ext cx="557435" cy="4801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52" idx="3"/>
            <a:endCxn id="57" idx="1"/>
          </p:cNvCxnSpPr>
          <p:nvPr/>
        </p:nvCxnSpPr>
        <p:spPr>
          <a:xfrm flipV="1">
            <a:off x="5175787" y="3024674"/>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501845" y="2515471"/>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930623" y="442632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2</a:t>
            </a:r>
          </a:p>
        </p:txBody>
      </p:sp>
      <p:sp>
        <p:nvSpPr>
          <p:cNvPr id="27" name="TextBox 26"/>
          <p:cNvSpPr txBox="1"/>
          <p:nvPr/>
        </p:nvSpPr>
        <p:spPr>
          <a:xfrm>
            <a:off x="6257537" y="392707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3</a:t>
            </a:r>
          </a:p>
        </p:txBody>
      </p:sp>
    </p:spTree>
    <p:extLst>
      <p:ext uri="{BB962C8B-B14F-4D97-AF65-F5344CB8AC3E}">
        <p14:creationId xmlns:p14="http://schemas.microsoft.com/office/powerpoint/2010/main" val="400392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7" grpId="0" animBg="1"/>
      <p:bldP spid="5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Sample RNN</a:t>
            </a:r>
          </a:p>
        </p:txBody>
      </p:sp>
      <p:sp>
        <p:nvSpPr>
          <p:cNvPr id="3" name="Slide Number Placeholder 2"/>
          <p:cNvSpPr>
            <a:spLocks noGrp="1"/>
          </p:cNvSpPr>
          <p:nvPr>
            <p:ph type="sldNum" sz="quarter" idx="12"/>
          </p:nvPr>
        </p:nvSpPr>
        <p:spPr/>
        <p:txBody>
          <a:bodyPr/>
          <a:lstStyle/>
          <a:p>
            <a:fld id="{BD493B91-FAC0-3043-A682-452F01D0BD90}" type="slidenum">
              <a:rPr lang="en-US" smtClean="0"/>
              <a:t>69</a:t>
            </a:fld>
            <a:endParaRPr lang="en-US"/>
          </a:p>
        </p:txBody>
      </p:sp>
      <p:sp>
        <p:nvSpPr>
          <p:cNvPr id="79" name="Rectangle 78"/>
          <p:cNvSpPr/>
          <p:nvPr/>
        </p:nvSpPr>
        <p:spPr>
          <a:xfrm>
            <a:off x="1071304" y="3817386"/>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0" name="Rectangle 79"/>
          <p:cNvSpPr/>
          <p:nvPr/>
        </p:nvSpPr>
        <p:spPr>
          <a:xfrm>
            <a:off x="1335944" y="3075445"/>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1" name="Rectangle 80"/>
          <p:cNvSpPr/>
          <p:nvPr/>
        </p:nvSpPr>
        <p:spPr>
          <a:xfrm>
            <a:off x="844749" y="4517274"/>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37" name="Straight Arrow Connector 36"/>
          <p:cNvCxnSpPr>
            <a:stCxn id="81" idx="0"/>
            <a:endCxn id="79" idx="2"/>
          </p:cNvCxnSpPr>
          <p:nvPr/>
        </p:nvCxnSpPr>
        <p:spPr>
          <a:xfrm flipH="1" flipV="1">
            <a:off x="1958066" y="4210578"/>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9" idx="0"/>
            <a:endCxn id="80" idx="2"/>
          </p:cNvCxnSpPr>
          <p:nvPr/>
        </p:nvCxnSpPr>
        <p:spPr>
          <a:xfrm flipV="1">
            <a:off x="1958066" y="3468637"/>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599665" y="4906430"/>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1</a:t>
            </a:r>
          </a:p>
        </p:txBody>
      </p:sp>
      <p:sp>
        <p:nvSpPr>
          <p:cNvPr id="52" name="Rectangle 51"/>
          <p:cNvSpPr/>
          <p:nvPr/>
        </p:nvSpPr>
        <p:spPr>
          <a:xfrm>
            <a:off x="3402263" y="3337281"/>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3" name="Rectangle 52"/>
          <p:cNvSpPr/>
          <p:nvPr/>
        </p:nvSpPr>
        <p:spPr>
          <a:xfrm>
            <a:off x="3666903" y="2595340"/>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4" name="Rectangle 53"/>
          <p:cNvSpPr/>
          <p:nvPr/>
        </p:nvSpPr>
        <p:spPr>
          <a:xfrm>
            <a:off x="3175708" y="4037169"/>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cxnSp>
        <p:nvCxnSpPr>
          <p:cNvPr id="55" name="Straight Arrow Connector 54"/>
          <p:cNvCxnSpPr>
            <a:stCxn id="54" idx="0"/>
            <a:endCxn id="52" idx="2"/>
          </p:cNvCxnSpPr>
          <p:nvPr/>
        </p:nvCxnSpPr>
        <p:spPr>
          <a:xfrm flipH="1" flipV="1">
            <a:off x="4289025" y="3730473"/>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2" idx="0"/>
            <a:endCxn id="53" idx="2"/>
          </p:cNvCxnSpPr>
          <p:nvPr/>
        </p:nvCxnSpPr>
        <p:spPr>
          <a:xfrm flipV="1">
            <a:off x="4289025" y="2988532"/>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5728321" y="2828078"/>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8" name="Rectangle 57"/>
          <p:cNvSpPr/>
          <p:nvPr/>
        </p:nvSpPr>
        <p:spPr>
          <a:xfrm>
            <a:off x="5992961" y="2086137"/>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9" name="Rectangle 58"/>
          <p:cNvSpPr/>
          <p:nvPr/>
        </p:nvSpPr>
        <p:spPr>
          <a:xfrm>
            <a:off x="5501766" y="3527966"/>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cxnSp>
        <p:nvCxnSpPr>
          <p:cNvPr id="60" name="Straight Arrow Connector 59"/>
          <p:cNvCxnSpPr>
            <a:stCxn id="59" idx="0"/>
            <a:endCxn id="57" idx="2"/>
          </p:cNvCxnSpPr>
          <p:nvPr/>
        </p:nvCxnSpPr>
        <p:spPr>
          <a:xfrm flipH="1" flipV="1">
            <a:off x="6615083" y="3221270"/>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7" idx="0"/>
            <a:endCxn id="58" idx="2"/>
          </p:cNvCxnSpPr>
          <p:nvPr/>
        </p:nvCxnSpPr>
        <p:spPr>
          <a:xfrm flipV="1">
            <a:off x="6615083" y="2479329"/>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79" idx="3"/>
            <a:endCxn id="52" idx="1"/>
          </p:cNvCxnSpPr>
          <p:nvPr/>
        </p:nvCxnSpPr>
        <p:spPr>
          <a:xfrm flipV="1">
            <a:off x="2844828" y="3533877"/>
            <a:ext cx="557435" cy="4801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52" idx="3"/>
            <a:endCxn id="57" idx="1"/>
          </p:cNvCxnSpPr>
          <p:nvPr/>
        </p:nvCxnSpPr>
        <p:spPr>
          <a:xfrm flipV="1">
            <a:off x="5175787" y="3024674"/>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501845" y="2515471"/>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930623" y="442632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2</a:t>
            </a:r>
          </a:p>
        </p:txBody>
      </p:sp>
      <p:sp>
        <p:nvSpPr>
          <p:cNvPr id="27" name="TextBox 26"/>
          <p:cNvSpPr txBox="1"/>
          <p:nvPr/>
        </p:nvSpPr>
        <p:spPr>
          <a:xfrm>
            <a:off x="6257537" y="392707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3</a:t>
            </a:r>
          </a:p>
        </p:txBody>
      </p:sp>
      <p:cxnSp>
        <p:nvCxnSpPr>
          <p:cNvPr id="25" name="Straight Arrow Connector 24"/>
          <p:cNvCxnSpPr/>
          <p:nvPr/>
        </p:nvCxnSpPr>
        <p:spPr>
          <a:xfrm flipV="1">
            <a:off x="513869" y="4013982"/>
            <a:ext cx="557435" cy="4801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01666" y="4362902"/>
            <a:ext cx="441794" cy="369332"/>
          </a:xfrm>
          <a:prstGeom prst="rect">
            <a:avLst/>
          </a:prstGeom>
        </p:spPr>
        <p:txBody>
          <a:bodyPr wrap="none">
            <a:spAutoFit/>
          </a:bodyPr>
          <a:lstStyle/>
          <a:p>
            <a:pPr algn="ctr"/>
            <a:r>
              <a:rPr lang="en-US" dirty="0">
                <a:latin typeface="CMU Bright Oblique"/>
                <a:cs typeface="CMU Bright Oblique"/>
              </a:rPr>
              <a:t>h</a:t>
            </a:r>
            <a:r>
              <a:rPr lang="en-US" baseline="-25000" dirty="0">
                <a:latin typeface="CMU Bright Oblique"/>
                <a:cs typeface="CMU Bright Oblique"/>
              </a:rPr>
              <a:t>0</a:t>
            </a:r>
            <a:endParaRPr lang="en-US" dirty="0">
              <a:latin typeface="CMU Bright Oblique"/>
              <a:cs typeface="CMU Bright Oblique"/>
            </a:endParaRPr>
          </a:p>
        </p:txBody>
      </p:sp>
    </p:spTree>
    <p:extLst>
      <p:ext uri="{BB962C8B-B14F-4D97-AF65-F5344CB8AC3E}">
        <p14:creationId xmlns:p14="http://schemas.microsoft.com/office/powerpoint/2010/main" val="78937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6236" y="1041400"/>
            <a:ext cx="5137780" cy="3580049"/>
          </a:xfrm>
          <a:prstGeom prst="rect">
            <a:avLst/>
          </a:prstGeom>
        </p:spPr>
      </p:pic>
      <p:pic>
        <p:nvPicPr>
          <p:cNvPr id="4" name="Picture 3"/>
          <p:cNvPicPr>
            <a:picLocks noChangeAspect="1"/>
          </p:cNvPicPr>
          <p:nvPr/>
        </p:nvPicPr>
        <p:blipFill>
          <a:blip r:embed="rId3"/>
          <a:stretch>
            <a:fillRect/>
          </a:stretch>
        </p:blipFill>
        <p:spPr>
          <a:xfrm>
            <a:off x="3291890" y="1397000"/>
            <a:ext cx="5636210" cy="3441700"/>
          </a:xfrm>
          <a:prstGeom prst="rect">
            <a:avLst/>
          </a:prstGeom>
        </p:spPr>
      </p:pic>
      <p:sp>
        <p:nvSpPr>
          <p:cNvPr id="6" name="Rectangle 5"/>
          <p:cNvSpPr/>
          <p:nvPr/>
        </p:nvSpPr>
        <p:spPr>
          <a:xfrm>
            <a:off x="226236" y="4838700"/>
            <a:ext cx="5590364" cy="175432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Several big improvements in recent years in NLP </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Machine Translation</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Sentiment Analysis</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Dialogue Agents</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Question Answering</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Text Classification     </a:t>
            </a:r>
            <a:r>
              <a:rPr kumimoji="0" lang="mr-IN" sz="1800" b="0" i="0" u="none" strike="noStrike" kern="1200" cap="none" spc="0" normalizeH="0" baseline="0" noProof="0" dirty="0">
                <a:ln>
                  <a:noFill/>
                </a:ln>
                <a:solidFill>
                  <a:prstClr val="black"/>
                </a:solidFill>
                <a:effectLst/>
                <a:uLnTx/>
                <a:uFillTx/>
                <a:latin typeface="Century Gothic"/>
                <a:ea typeface="+mn-ea"/>
                <a:cs typeface="Mangal" panose="02040503050203030202" pitchFamily="18" charset="0"/>
              </a:rPr>
              <a:t>…</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State of the art in </a:t>
            </a:r>
            <a:r>
              <a:rPr kumimoji="0" lang="mr-IN" sz="4800" b="0" i="0" u="none" strike="noStrike" kern="1200" cap="none" spc="0" normalizeH="0" baseline="0" noProof="0" dirty="0">
                <a:ln>
                  <a:noFill/>
                </a:ln>
                <a:solidFill>
                  <a:prstClr val="black">
                    <a:lumMod val="85000"/>
                    <a:lumOff val="15000"/>
                  </a:prstClr>
                </a:solidFill>
                <a:effectLst/>
                <a:uLnTx/>
                <a:uFillTx/>
                <a:latin typeface="Book Antiqua"/>
                <a:ea typeface="+mj-ea"/>
                <a:cs typeface="Mangal" panose="02040503050203030202" pitchFamily="18" charset="0"/>
              </a:rPr>
              <a:t>…</a:t>
            </a:r>
            <a:endPar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endParaRPr>
          </a:p>
        </p:txBody>
      </p:sp>
      <p:sp>
        <p:nvSpPr>
          <p:cNvPr id="8" name="Rectangle 7"/>
          <p:cNvSpPr/>
          <p:nvPr/>
        </p:nvSpPr>
        <p:spPr>
          <a:xfrm>
            <a:off x="3848100" y="5419636"/>
            <a:ext cx="508000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Leverage different levels of representation</a:t>
            </a:r>
          </a:p>
          <a:p>
            <a:pPr marL="285750" marR="0" lvl="0" indent="-285750" algn="l" defTabSz="457200" rtl="0" eaLnBrk="1" fontAlgn="auto" latinLnBrk="0" hangingPunct="1">
              <a:lnSpc>
                <a:spcPct val="100000"/>
              </a:lnSpc>
              <a:spcBef>
                <a:spcPts val="0"/>
              </a:spcBef>
              <a:spcAft>
                <a:spcPts val="0"/>
              </a:spcAft>
              <a:buClrTx/>
              <a:buSzTx/>
              <a:buFont typeface="Courier New"/>
              <a:buChar char="o"/>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words &amp; characters</a:t>
            </a:r>
          </a:p>
          <a:p>
            <a:pPr marL="285750" marR="0" lvl="0" indent="-285750" algn="l" defTabSz="457200" rtl="0" eaLnBrk="1" fontAlgn="auto" latinLnBrk="0" hangingPunct="1">
              <a:lnSpc>
                <a:spcPct val="100000"/>
              </a:lnSpc>
              <a:spcBef>
                <a:spcPts val="0"/>
              </a:spcBef>
              <a:spcAft>
                <a:spcPts val="0"/>
              </a:spcAft>
              <a:buClrTx/>
              <a:buSzTx/>
              <a:buFont typeface="Courier New"/>
              <a:buChar char="o"/>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syntax &amp; semantics</a:t>
            </a:r>
          </a:p>
        </p:txBody>
      </p:sp>
      <p:sp>
        <p:nvSpPr>
          <p:cNvPr id="9" name="Rectangle 8">
            <a:extLst>
              <a:ext uri="{FF2B5EF4-FFF2-40B4-BE49-F238E27FC236}">
                <a16:creationId xmlns:a16="http://schemas.microsoft.com/office/drawing/2014/main" id="{5A71F02C-9ED6-ED41-B75D-527B2AC377F6}"/>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396048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The Vanilla RNN Cell</a:t>
            </a:r>
          </a:p>
        </p:txBody>
      </p:sp>
      <p:sp>
        <p:nvSpPr>
          <p:cNvPr id="3" name="Slide Number Placeholder 2"/>
          <p:cNvSpPr>
            <a:spLocks noGrp="1"/>
          </p:cNvSpPr>
          <p:nvPr>
            <p:ph type="sldNum" sz="quarter" idx="12"/>
          </p:nvPr>
        </p:nvSpPr>
        <p:spPr/>
        <p:txBody>
          <a:bodyPr/>
          <a:lstStyle/>
          <a:p>
            <a:fld id="{BD493B91-FAC0-3043-A682-452F01D0BD90}" type="slidenum">
              <a:rPr lang="en-US" smtClean="0"/>
              <a:t>70</a:t>
            </a:fld>
            <a:endParaRPr lang="en-US"/>
          </a:p>
        </p:txBody>
      </p:sp>
      <p:grpSp>
        <p:nvGrpSpPr>
          <p:cNvPr id="5" name="Group 4"/>
          <p:cNvGrpSpPr/>
          <p:nvPr/>
        </p:nvGrpSpPr>
        <p:grpSpPr>
          <a:xfrm>
            <a:off x="3277593" y="2534444"/>
            <a:ext cx="2571110" cy="1241365"/>
            <a:chOff x="3277593" y="2435812"/>
            <a:chExt cx="2571110" cy="1241365"/>
          </a:xfrm>
        </p:grpSpPr>
        <p:sp>
          <p:nvSpPr>
            <p:cNvPr id="32" name="Rectangle 31"/>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Arrow Connector 61"/>
            <p:cNvCxnSpPr>
              <a:stCxn id="33"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a:off x="3696579" y="2631550"/>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flipV="1">
              <a:off x="3696579" y="3158589"/>
              <a:ext cx="690017" cy="2142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5460888" y="2805168"/>
              <a:ext cx="387815" cy="338554"/>
            </a:xfrm>
            <a:prstGeom prst="rect">
              <a:avLst/>
            </a:prstGeom>
            <a:noFill/>
          </p:spPr>
          <p:txBody>
            <a:bodyPr wrap="none" rtlCol="0">
              <a:spAutoFit/>
            </a:bodyPr>
            <a:lstStyle/>
            <a:p>
              <a:pPr algn="ctr"/>
              <a:r>
                <a:rPr lang="en-US" sz="1600" i="1" dirty="0" err="1">
                  <a:latin typeface="CMU Bright Roman"/>
                  <a:cs typeface="CMU Bright Roman"/>
                </a:rPr>
                <a:t>h</a:t>
              </a:r>
              <a:r>
                <a:rPr lang="en-US" sz="1600" i="1" baseline="-25000" dirty="0" err="1">
                  <a:latin typeface="CMU Bright Roman"/>
                  <a:cs typeface="CMU Bright Roman"/>
                </a:rPr>
                <a:t>t</a:t>
              </a:r>
              <a:endParaRPr lang="en-US" sz="1600" i="1" baseline="-25000" dirty="0">
                <a:latin typeface="CMU Bright Roman"/>
                <a:cs typeface="CMU Bright Roman"/>
              </a:endParaRPr>
            </a:p>
          </p:txBody>
        </p:sp>
        <p:sp>
          <p:nvSpPr>
            <p:cNvPr id="60" name="TextBox 59"/>
            <p:cNvSpPr txBox="1"/>
            <p:nvPr/>
          </p:nvSpPr>
          <p:spPr>
            <a:xfrm>
              <a:off x="3277593" y="2435812"/>
              <a:ext cx="505362" cy="1241365"/>
            </a:xfrm>
            <a:prstGeom prst="rect">
              <a:avLst/>
            </a:prstGeom>
            <a:noFill/>
          </p:spPr>
          <p:txBody>
            <a:bodyPr wrap="none" rtlCol="0">
              <a:spAutoFit/>
            </a:bodyPr>
            <a:lstStyle/>
            <a:p>
              <a:pPr algn="just"/>
              <a:r>
                <a:rPr lang="en-US" sz="1600" b="1" dirty="0">
                  <a:latin typeface="CMU Bright Roman"/>
                  <a:cs typeface="CMU Bright Roman"/>
                </a:rPr>
                <a:t> </a:t>
              </a:r>
              <a:r>
                <a:rPr lang="en-US" sz="1600" dirty="0" err="1">
                  <a:latin typeface="CMU Bright Roman"/>
                  <a:cs typeface="CMU Bright Roman"/>
                </a:rPr>
                <a:t>x</a:t>
              </a:r>
              <a:r>
                <a:rPr lang="en-US" sz="1600" i="1" baseline="-25000" dirty="0" err="1">
                  <a:latin typeface="CMU Bright Roman"/>
                  <a:cs typeface="CMU Bright Roman"/>
                </a:rPr>
                <a:t>t</a:t>
              </a:r>
              <a:endParaRPr lang="en-US" sz="1600" i="1" baseline="-25000" dirty="0">
                <a:latin typeface="CMU Bright Roman"/>
                <a:cs typeface="CMU Bright Roman"/>
              </a:endParaRPr>
            </a:p>
            <a:p>
              <a:pPr algn="just"/>
              <a:endParaRPr lang="en-US" sz="1600" i="1" dirty="0">
                <a:latin typeface="CMU Bright Roman"/>
                <a:cs typeface="CMU Bright Roman"/>
              </a:endParaRPr>
            </a:p>
            <a:p>
              <a:pPr algn="just"/>
              <a:endParaRPr lang="en-US" sz="1600" i="1" dirty="0">
                <a:latin typeface="CMU Bright Roman"/>
                <a:cs typeface="CMU Bright Roman"/>
              </a:endParaRPr>
            </a:p>
            <a:p>
              <a:pPr algn="just"/>
              <a:r>
                <a:rPr lang="en-US" sz="1600" i="1" dirty="0">
                  <a:latin typeface="CMU Bright Roman"/>
                  <a:cs typeface="CMU Bright Roman"/>
                </a:rPr>
                <a:t>h</a:t>
              </a:r>
              <a:r>
                <a:rPr lang="en-US" sz="1600" i="1" baseline="-25000" dirty="0">
                  <a:latin typeface="CMU Bright Roman"/>
                  <a:cs typeface="CMU Bright Roman"/>
                </a:rPr>
                <a:t>t-1</a:t>
              </a:r>
            </a:p>
            <a:p>
              <a:pPr algn="just"/>
              <a:endParaRPr lang="en-US" sz="1600" i="1" baseline="-25000" dirty="0">
                <a:latin typeface="CMU Bright Roman"/>
                <a:cs typeface="CMU Bright Roman"/>
              </a:endParaRPr>
            </a:p>
          </p:txBody>
        </p:sp>
      </p:grpSp>
      <p:graphicFrame>
        <p:nvGraphicFramePr>
          <p:cNvPr id="6" name="Object 5"/>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9283" name="Equation" r:id="rId3" imgW="152400" imgH="241300" progId="Equation.DSMT4">
                  <p:embed/>
                </p:oleObj>
              </mc:Choice>
              <mc:Fallback>
                <p:oleObj name="Equation" r:id="rId3" imgW="152400" imgH="241300" progId="Equation.DSMT4">
                  <p:embed/>
                  <p:pic>
                    <p:nvPicPr>
                      <p:cNvPr id="6" name="Object 5"/>
                      <p:cNvPicPr/>
                      <p:nvPr/>
                    </p:nvPicPr>
                    <p:blipFill>
                      <a:blip r:embed="rId4"/>
                      <a:stretch>
                        <a:fillRect/>
                      </a:stretch>
                    </p:blipFill>
                    <p:spPr>
                      <a:xfrm>
                        <a:off x="6096000" y="3695700"/>
                        <a:ext cx="152400" cy="241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9284" name="Equation" r:id="rId5" imgW="152400" imgH="241300" progId="Equation.DSMT4">
                  <p:embed/>
                </p:oleObj>
              </mc:Choice>
              <mc:Fallback>
                <p:oleObj name="Equation" r:id="rId5" imgW="152400" imgH="241300" progId="Equation.DSMT4">
                  <p:embed/>
                  <p:pic>
                    <p:nvPicPr>
                      <p:cNvPr id="7" name="Object 6"/>
                      <p:cNvPicPr/>
                      <p:nvPr/>
                    </p:nvPicPr>
                    <p:blipFill>
                      <a:blip r:embed="rId4"/>
                      <a:stretch>
                        <a:fillRect/>
                      </a:stretch>
                    </p:blipFill>
                    <p:spPr>
                      <a:xfrm>
                        <a:off x="6096000" y="3695700"/>
                        <a:ext cx="152400" cy="2413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3163888" y="4117975"/>
          <a:ext cx="2801937" cy="1155700"/>
        </p:xfrm>
        <a:graphic>
          <a:graphicData uri="http://schemas.openxmlformats.org/presentationml/2006/ole">
            <mc:AlternateContent xmlns:mc="http://schemas.openxmlformats.org/markup-compatibility/2006">
              <mc:Choice xmlns:v="urn:schemas-microsoft-com:vml" Requires="v">
                <p:oleObj spid="_x0000_s9285" name="Equation" r:id="rId6" imgW="1816100" imgH="749300" progId="Equation.DSMT4">
                  <p:embed/>
                </p:oleObj>
              </mc:Choice>
              <mc:Fallback>
                <p:oleObj name="Equation" r:id="rId6" imgW="1816100" imgH="749300" progId="Equation.DSMT4">
                  <p:embed/>
                  <p:pic>
                    <p:nvPicPr>
                      <p:cNvPr id="9" name="Object 8"/>
                      <p:cNvPicPr/>
                      <p:nvPr/>
                    </p:nvPicPr>
                    <p:blipFill>
                      <a:blip r:embed="rId7"/>
                      <a:stretch>
                        <a:fillRect/>
                      </a:stretch>
                    </p:blipFill>
                    <p:spPr>
                      <a:xfrm>
                        <a:off x="3163888" y="4117975"/>
                        <a:ext cx="2801937" cy="1155700"/>
                      </a:xfrm>
                      <a:prstGeom prst="rect">
                        <a:avLst/>
                      </a:prstGeom>
                    </p:spPr>
                  </p:pic>
                </p:oleObj>
              </mc:Fallback>
            </mc:AlternateContent>
          </a:graphicData>
        </a:graphic>
      </p:graphicFrame>
      <p:sp>
        <p:nvSpPr>
          <p:cNvPr id="17" name="TextBox 16"/>
          <p:cNvSpPr txBox="1"/>
          <p:nvPr/>
        </p:nvSpPr>
        <p:spPr>
          <a:xfrm>
            <a:off x="3926520" y="2527708"/>
            <a:ext cx="434348" cy="338554"/>
          </a:xfrm>
          <a:prstGeom prst="rect">
            <a:avLst/>
          </a:prstGeom>
          <a:noFill/>
        </p:spPr>
        <p:txBody>
          <a:bodyPr wrap="none" rtlCol="0">
            <a:spAutoFit/>
          </a:bodyPr>
          <a:lstStyle/>
          <a:p>
            <a:pPr algn="ctr"/>
            <a:r>
              <a:rPr lang="en-US" sz="1600" dirty="0">
                <a:latin typeface="CMU Bright SemiBold Oblique"/>
                <a:cs typeface="CMU Bright SemiBold Oblique"/>
              </a:rPr>
              <a:t>W</a:t>
            </a:r>
            <a:endParaRPr lang="en-US" sz="1600" baseline="-25000" dirty="0">
              <a:latin typeface="CMU Bright SemiBold Oblique"/>
              <a:cs typeface="CMU Bright SemiBold Oblique"/>
            </a:endParaRPr>
          </a:p>
        </p:txBody>
      </p:sp>
    </p:spTree>
    <p:extLst>
      <p:ext uri="{BB962C8B-B14F-4D97-AF65-F5344CB8AC3E}">
        <p14:creationId xmlns:p14="http://schemas.microsoft.com/office/powerpoint/2010/main" val="11168719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The Vanilla RNN Forward</a:t>
            </a:r>
          </a:p>
        </p:txBody>
      </p:sp>
      <p:sp>
        <p:nvSpPr>
          <p:cNvPr id="3" name="Slide Number Placeholder 2"/>
          <p:cNvSpPr>
            <a:spLocks noGrp="1"/>
          </p:cNvSpPr>
          <p:nvPr>
            <p:ph type="sldNum" sz="quarter" idx="12"/>
          </p:nvPr>
        </p:nvSpPr>
        <p:spPr/>
        <p:txBody>
          <a:bodyPr/>
          <a:lstStyle/>
          <a:p>
            <a:fld id="{BD493B91-FAC0-3043-A682-452F01D0BD90}" type="slidenum">
              <a:rPr lang="en-US" smtClean="0"/>
              <a:t>71</a:t>
            </a:fld>
            <a:endParaRPr lang="en-US"/>
          </a:p>
        </p:txBody>
      </p:sp>
      <p:graphicFrame>
        <p:nvGraphicFramePr>
          <p:cNvPr id="6" name="Object 5"/>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0298" name="Equation" r:id="rId3" imgW="152400" imgH="241300" progId="Equation.DSMT4">
                  <p:embed/>
                </p:oleObj>
              </mc:Choice>
              <mc:Fallback>
                <p:oleObj name="Equation" r:id="rId3" imgW="152400" imgH="241300" progId="Equation.DSMT4">
                  <p:embed/>
                  <p:pic>
                    <p:nvPicPr>
                      <p:cNvPr id="6" name="Object 5"/>
                      <p:cNvPicPr/>
                      <p:nvPr/>
                    </p:nvPicPr>
                    <p:blipFill>
                      <a:blip r:embed="rId4"/>
                      <a:stretch>
                        <a:fillRect/>
                      </a:stretch>
                    </p:blipFill>
                    <p:spPr>
                      <a:xfrm>
                        <a:off x="6096000" y="3695700"/>
                        <a:ext cx="152400" cy="241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0299" name="Equation" r:id="rId5" imgW="152400" imgH="241300" progId="Equation.DSMT4">
                  <p:embed/>
                </p:oleObj>
              </mc:Choice>
              <mc:Fallback>
                <p:oleObj name="Equation" r:id="rId5" imgW="152400" imgH="241300" progId="Equation.DSMT4">
                  <p:embed/>
                  <p:pic>
                    <p:nvPicPr>
                      <p:cNvPr id="7" name="Object 6"/>
                      <p:cNvPicPr/>
                      <p:nvPr/>
                    </p:nvPicPr>
                    <p:blipFill>
                      <a:blip r:embed="rId4"/>
                      <a:stretch>
                        <a:fillRect/>
                      </a:stretch>
                    </p:blipFill>
                    <p:spPr>
                      <a:xfrm>
                        <a:off x="6096000" y="3695700"/>
                        <a:ext cx="152400" cy="241300"/>
                      </a:xfrm>
                      <a:prstGeom prst="rect">
                        <a:avLst/>
                      </a:prstGeom>
                    </p:spPr>
                  </p:pic>
                </p:oleObj>
              </mc:Fallback>
            </mc:AlternateContent>
          </a:graphicData>
        </a:graphic>
      </p:graphicFrame>
      <p:grpSp>
        <p:nvGrpSpPr>
          <p:cNvPr id="53" name="Group 52"/>
          <p:cNvGrpSpPr/>
          <p:nvPr/>
        </p:nvGrpSpPr>
        <p:grpSpPr>
          <a:xfrm>
            <a:off x="760464" y="1541124"/>
            <a:ext cx="1023307" cy="4484055"/>
            <a:chOff x="760464" y="1306873"/>
            <a:chExt cx="1023307" cy="4484055"/>
          </a:xfrm>
        </p:grpSpPr>
        <p:grpSp>
          <p:nvGrpSpPr>
            <p:cNvPr id="5" name="Group 4"/>
            <p:cNvGrpSpPr/>
            <p:nvPr/>
          </p:nvGrpSpPr>
          <p:grpSpPr>
            <a:xfrm rot="16200000">
              <a:off x="442" y="4007599"/>
              <a:ext cx="2543351" cy="1023307"/>
              <a:chOff x="3280722" y="2449058"/>
              <a:chExt cx="2543351" cy="1023307"/>
            </a:xfrm>
          </p:grpSpPr>
          <p:sp>
            <p:nvSpPr>
              <p:cNvPr id="32" name="Rectangle 31"/>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Arrow Connector 61"/>
              <p:cNvCxnSpPr>
                <a:stCxn id="33"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1</a:t>
                </a:r>
              </a:p>
            </p:txBody>
          </p:sp>
          <p:sp>
            <p:nvSpPr>
              <p:cNvPr id="60" name="TextBox 59"/>
              <p:cNvSpPr txBox="1"/>
              <p:nvPr/>
            </p:nvSpPr>
            <p:spPr>
              <a:xfrm rot="5400000">
                <a:off x="3020419" y="2709361"/>
                <a:ext cx="1023307" cy="502702"/>
              </a:xfrm>
              <a:prstGeom prst="rect">
                <a:avLst/>
              </a:prstGeom>
              <a:noFill/>
            </p:spPr>
            <p:txBody>
              <a:bodyPr wrap="square" rtlCol="0">
                <a:spAutoFit/>
              </a:bodyPr>
              <a:lstStyle/>
              <a:p>
                <a:pPr algn="ctr"/>
                <a:r>
                  <a:rPr lang="en-US" sz="1600" b="1" dirty="0">
                    <a:latin typeface="CMU Bright Roman"/>
                    <a:cs typeface="CMU Bright Roman"/>
                  </a:rPr>
                  <a:t> </a:t>
                </a:r>
                <a:r>
                  <a:rPr lang="en-US" sz="1600" dirty="0">
                    <a:latin typeface="CMU Bright Roman"/>
                    <a:cs typeface="CMU Bright Roman"/>
                  </a:rPr>
                  <a:t>x</a:t>
                </a:r>
                <a:r>
                  <a:rPr lang="en-US" sz="1600" i="1" baseline="-25000" dirty="0">
                    <a:latin typeface="CMU Bright Roman"/>
                    <a:cs typeface="CMU Bright Roman"/>
                  </a:rPr>
                  <a:t>1  </a:t>
                </a:r>
                <a:r>
                  <a:rPr lang="en-US" sz="1600" i="1" dirty="0">
                    <a:latin typeface="CMU Bright Roman"/>
                    <a:cs typeface="CMU Bright Roman"/>
                  </a:rPr>
                  <a:t>   h</a:t>
                </a:r>
                <a:r>
                  <a:rPr lang="en-US" sz="1600" i="1" baseline="-25000" dirty="0">
                    <a:latin typeface="CMU Bright Roman"/>
                    <a:cs typeface="CMU Bright Roman"/>
                  </a:rPr>
                  <a:t>0</a:t>
                </a:r>
              </a:p>
              <a:p>
                <a:pPr algn="just"/>
                <a:endParaRPr lang="en-US" sz="1600" i="1" baseline="-25000" dirty="0">
                  <a:latin typeface="CMU Bright Roman"/>
                  <a:cs typeface="CMU Bright Roman"/>
                </a:endParaRPr>
              </a:p>
            </p:txBody>
          </p:sp>
        </p:grpSp>
        <p:sp>
          <p:nvSpPr>
            <p:cNvPr id="30" name="Rectangle 2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1" name="Straight Arrow Connector 30"/>
            <p:cNvCxnSpPr>
              <a:stCxn id="164" idx="0"/>
              <a:endCxn id="3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1</a:t>
              </a:r>
            </a:p>
          </p:txBody>
        </p:sp>
        <p:sp>
          <p:nvSpPr>
            <p:cNvPr id="50" name="TextBox 49"/>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1</a:t>
              </a:r>
            </a:p>
          </p:txBody>
        </p:sp>
        <p:cxnSp>
          <p:nvCxnSpPr>
            <p:cNvPr id="51" name="Straight Arrow Connector 50"/>
            <p:cNvCxnSpPr>
              <a:stCxn id="50" idx="0"/>
              <a:endCxn id="49"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0" idx="0"/>
              <a:endCxn id="50"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2133502" y="1541125"/>
            <a:ext cx="1023307" cy="4484055"/>
            <a:chOff x="760464" y="1306873"/>
            <a:chExt cx="1023307" cy="4484055"/>
          </a:xfrm>
        </p:grpSpPr>
        <p:grpSp>
          <p:nvGrpSpPr>
            <p:cNvPr id="83" name="Group 82"/>
            <p:cNvGrpSpPr/>
            <p:nvPr/>
          </p:nvGrpSpPr>
          <p:grpSpPr>
            <a:xfrm rot="16200000">
              <a:off x="442" y="4007599"/>
              <a:ext cx="2543351" cy="1023307"/>
              <a:chOff x="3280722" y="2449058"/>
              <a:chExt cx="2543351" cy="1023307"/>
            </a:xfrm>
          </p:grpSpPr>
          <p:sp>
            <p:nvSpPr>
              <p:cNvPr id="90" name="Rectangle 89"/>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92" name="Freeform 91"/>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3" name="Straight Arrow Connector 92"/>
              <p:cNvCxnSpPr>
                <a:stCxn id="91"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endCxn id="91"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endCxn id="91"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2</a:t>
                </a:r>
              </a:p>
            </p:txBody>
          </p:sp>
          <p:sp>
            <p:nvSpPr>
              <p:cNvPr id="97" name="TextBox 96"/>
              <p:cNvSpPr txBox="1"/>
              <p:nvPr/>
            </p:nvSpPr>
            <p:spPr>
              <a:xfrm rot="5400000">
                <a:off x="3020419" y="2709361"/>
                <a:ext cx="1023307" cy="502702"/>
              </a:xfrm>
              <a:prstGeom prst="rect">
                <a:avLst/>
              </a:prstGeom>
              <a:noFill/>
            </p:spPr>
            <p:txBody>
              <a:bodyPr wrap="square" rtlCol="0">
                <a:spAutoFit/>
              </a:bodyPr>
              <a:lstStyle/>
              <a:p>
                <a:pPr algn="ctr"/>
                <a:r>
                  <a:rPr lang="en-US" sz="1600" b="1" dirty="0">
                    <a:latin typeface="CMU Bright Roman"/>
                    <a:cs typeface="CMU Bright Roman"/>
                  </a:rPr>
                  <a:t> </a:t>
                </a:r>
                <a:r>
                  <a:rPr lang="en-US" sz="1600" dirty="0">
                    <a:latin typeface="CMU Bright Roman"/>
                    <a:cs typeface="CMU Bright Roman"/>
                  </a:rPr>
                  <a:t>x</a:t>
                </a:r>
                <a:r>
                  <a:rPr lang="en-US" sz="1600" i="1" baseline="-25000" dirty="0">
                    <a:latin typeface="CMU Bright Roman"/>
                    <a:cs typeface="CMU Bright Roman"/>
                  </a:rPr>
                  <a:t>2</a:t>
                </a:r>
                <a:r>
                  <a:rPr lang="en-US" sz="1600" i="1" dirty="0">
                    <a:latin typeface="CMU Bright Roman"/>
                    <a:cs typeface="CMU Bright Roman"/>
                  </a:rPr>
                  <a:t>     h</a:t>
                </a:r>
                <a:r>
                  <a:rPr lang="en-US" sz="1600" i="1" baseline="-25000" dirty="0">
                    <a:latin typeface="CMU Bright Roman"/>
                    <a:cs typeface="CMU Bright Roman"/>
                  </a:rPr>
                  <a:t>1</a:t>
                </a:r>
              </a:p>
              <a:p>
                <a:pPr algn="just"/>
                <a:endParaRPr lang="en-US" sz="1600" i="1" baseline="-25000" dirty="0">
                  <a:latin typeface="CMU Bright Roman"/>
                  <a:cs typeface="CMU Bright Roman"/>
                </a:endParaRPr>
              </a:p>
            </p:txBody>
          </p:sp>
        </p:grpSp>
        <p:sp>
          <p:nvSpPr>
            <p:cNvPr id="84" name="Rectangle 83"/>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5" name="Straight Arrow Connector 84"/>
            <p:cNvCxnSpPr>
              <a:stCxn id="96" idx="0"/>
              <a:endCxn id="84"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2</a:t>
              </a:r>
            </a:p>
          </p:txBody>
        </p:sp>
        <p:sp>
          <p:nvSpPr>
            <p:cNvPr id="87" name="TextBox 86"/>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2</a:t>
              </a:r>
            </a:p>
          </p:txBody>
        </p:sp>
        <p:cxnSp>
          <p:nvCxnSpPr>
            <p:cNvPr id="88" name="Straight Arrow Connector 87"/>
            <p:cNvCxnSpPr>
              <a:stCxn id="87" idx="0"/>
              <a:endCxn id="86"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4" idx="0"/>
              <a:endCxn id="87"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3468037" y="1546721"/>
            <a:ext cx="1023307" cy="4484055"/>
            <a:chOff x="760464" y="1306873"/>
            <a:chExt cx="1023307" cy="4484055"/>
          </a:xfrm>
        </p:grpSpPr>
        <p:grpSp>
          <p:nvGrpSpPr>
            <p:cNvPr id="99" name="Group 98"/>
            <p:cNvGrpSpPr/>
            <p:nvPr/>
          </p:nvGrpSpPr>
          <p:grpSpPr>
            <a:xfrm rot="16200000">
              <a:off x="442" y="4007599"/>
              <a:ext cx="2543351" cy="1023307"/>
              <a:chOff x="3280722" y="2449058"/>
              <a:chExt cx="2543351" cy="1023307"/>
            </a:xfrm>
          </p:grpSpPr>
          <p:sp>
            <p:nvSpPr>
              <p:cNvPr id="106" name="Rectangle 105"/>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108" name="Freeform 107"/>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9" name="Straight Arrow Connector 108"/>
              <p:cNvCxnSpPr>
                <a:stCxn id="107"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107"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endCxn id="107"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3</a:t>
                </a:r>
              </a:p>
            </p:txBody>
          </p:sp>
          <p:sp>
            <p:nvSpPr>
              <p:cNvPr id="113" name="TextBox 112"/>
              <p:cNvSpPr txBox="1"/>
              <p:nvPr/>
            </p:nvSpPr>
            <p:spPr>
              <a:xfrm rot="5400000">
                <a:off x="3020419" y="2709361"/>
                <a:ext cx="1023307" cy="502702"/>
              </a:xfrm>
              <a:prstGeom prst="rect">
                <a:avLst/>
              </a:prstGeom>
              <a:noFill/>
            </p:spPr>
            <p:txBody>
              <a:bodyPr wrap="square" rtlCol="0">
                <a:spAutoFit/>
              </a:bodyPr>
              <a:lstStyle/>
              <a:p>
                <a:pPr algn="ctr"/>
                <a:r>
                  <a:rPr lang="en-US" sz="1600" b="1" dirty="0">
                    <a:latin typeface="CMU Bright Roman"/>
                    <a:cs typeface="CMU Bright Roman"/>
                  </a:rPr>
                  <a:t> </a:t>
                </a:r>
                <a:r>
                  <a:rPr lang="en-US" sz="1600" dirty="0">
                    <a:latin typeface="CMU Bright Roman"/>
                    <a:cs typeface="CMU Bright Roman"/>
                  </a:rPr>
                  <a:t>x</a:t>
                </a:r>
                <a:r>
                  <a:rPr lang="en-US" sz="1600" i="1" baseline="-25000" dirty="0">
                    <a:latin typeface="CMU Bright Roman"/>
                    <a:cs typeface="CMU Bright Roman"/>
                  </a:rPr>
                  <a:t>3</a:t>
                </a:r>
                <a:r>
                  <a:rPr lang="en-US" sz="1600" i="1" dirty="0">
                    <a:latin typeface="CMU Bright Roman"/>
                    <a:cs typeface="CMU Bright Roman"/>
                  </a:rPr>
                  <a:t>     h</a:t>
                </a:r>
                <a:r>
                  <a:rPr lang="en-US" sz="1600" i="1" baseline="-25000" dirty="0">
                    <a:latin typeface="CMU Bright Roman"/>
                    <a:cs typeface="CMU Bright Roman"/>
                  </a:rPr>
                  <a:t>2</a:t>
                </a:r>
              </a:p>
              <a:p>
                <a:pPr algn="just"/>
                <a:endParaRPr lang="en-US" sz="1600" i="1" baseline="-25000" dirty="0">
                  <a:latin typeface="CMU Bright Roman"/>
                  <a:cs typeface="CMU Bright Roman"/>
                </a:endParaRPr>
              </a:p>
            </p:txBody>
          </p:sp>
        </p:grpSp>
        <p:sp>
          <p:nvSpPr>
            <p:cNvPr id="100" name="Rectangle 9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01" name="Straight Arrow Connector 100"/>
            <p:cNvCxnSpPr>
              <a:stCxn id="112" idx="0"/>
              <a:endCxn id="10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3</a:t>
              </a:r>
            </a:p>
          </p:txBody>
        </p:sp>
        <p:sp>
          <p:nvSpPr>
            <p:cNvPr id="103" name="TextBox 102"/>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3</a:t>
              </a:r>
            </a:p>
          </p:txBody>
        </p:sp>
        <p:cxnSp>
          <p:nvCxnSpPr>
            <p:cNvPr id="104" name="Straight Arrow Connector 103"/>
            <p:cNvCxnSpPr>
              <a:stCxn id="103" idx="0"/>
              <a:endCxn id="102"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0" idx="0"/>
              <a:endCxn id="103"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17" name="Freeform 116"/>
          <p:cNvSpPr/>
          <p:nvPr/>
        </p:nvSpPr>
        <p:spPr>
          <a:xfrm>
            <a:off x="1430243" y="3476752"/>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2800144" y="3469806"/>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23" name="Object 122"/>
          <p:cNvGraphicFramePr>
            <a:graphicFrameLocks noChangeAspect="1"/>
          </p:cNvGraphicFramePr>
          <p:nvPr/>
        </p:nvGraphicFramePr>
        <p:xfrm>
          <a:off x="5262563" y="2462213"/>
          <a:ext cx="2822575" cy="2311400"/>
        </p:xfrm>
        <a:graphic>
          <a:graphicData uri="http://schemas.openxmlformats.org/presentationml/2006/ole">
            <mc:AlternateContent xmlns:mc="http://schemas.openxmlformats.org/markup-compatibility/2006">
              <mc:Choice xmlns:v="urn:schemas-microsoft-com:vml" Requires="v">
                <p:oleObj spid="_x0000_s10300" name="Equation" r:id="rId6" imgW="1828800" imgH="1498600" progId="Equation.DSMT4">
                  <p:embed/>
                </p:oleObj>
              </mc:Choice>
              <mc:Fallback>
                <p:oleObj name="Equation" r:id="rId6" imgW="1828800" imgH="1498600" progId="Equation.DSMT4">
                  <p:embed/>
                  <p:pic>
                    <p:nvPicPr>
                      <p:cNvPr id="123" name="Object 122"/>
                      <p:cNvPicPr/>
                      <p:nvPr/>
                    </p:nvPicPr>
                    <p:blipFill>
                      <a:blip r:embed="rId7"/>
                      <a:stretch>
                        <a:fillRect/>
                      </a:stretch>
                    </p:blipFill>
                    <p:spPr>
                      <a:xfrm>
                        <a:off x="5262563" y="2462213"/>
                        <a:ext cx="2822575" cy="2311400"/>
                      </a:xfrm>
                      <a:prstGeom prst="rect">
                        <a:avLst/>
                      </a:prstGeom>
                    </p:spPr>
                  </p:pic>
                </p:oleObj>
              </mc:Fallback>
            </mc:AlternateContent>
          </a:graphicData>
        </a:graphic>
      </p:graphicFrame>
    </p:spTree>
    <p:extLst>
      <p:ext uri="{BB962C8B-B14F-4D97-AF65-F5344CB8AC3E}">
        <p14:creationId xmlns:p14="http://schemas.microsoft.com/office/powerpoint/2010/main" val="346739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2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The Vanilla RNN Forward</a:t>
            </a:r>
          </a:p>
        </p:txBody>
      </p:sp>
      <p:sp>
        <p:nvSpPr>
          <p:cNvPr id="3" name="Slide Number Placeholder 2"/>
          <p:cNvSpPr>
            <a:spLocks noGrp="1"/>
          </p:cNvSpPr>
          <p:nvPr>
            <p:ph type="sldNum" sz="quarter" idx="12"/>
          </p:nvPr>
        </p:nvSpPr>
        <p:spPr/>
        <p:txBody>
          <a:bodyPr/>
          <a:lstStyle/>
          <a:p>
            <a:fld id="{BD493B91-FAC0-3043-A682-452F01D0BD90}" type="slidenum">
              <a:rPr lang="en-US" smtClean="0"/>
              <a:t>72</a:t>
            </a:fld>
            <a:endParaRPr lang="en-US"/>
          </a:p>
        </p:txBody>
      </p:sp>
      <p:graphicFrame>
        <p:nvGraphicFramePr>
          <p:cNvPr id="6" name="Object 5"/>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1322" name="Equation" r:id="rId3" imgW="152400" imgH="241300" progId="Equation.DSMT4">
                  <p:embed/>
                </p:oleObj>
              </mc:Choice>
              <mc:Fallback>
                <p:oleObj name="Equation" r:id="rId3" imgW="152400" imgH="241300" progId="Equation.DSMT4">
                  <p:embed/>
                  <p:pic>
                    <p:nvPicPr>
                      <p:cNvPr id="6" name="Object 5"/>
                      <p:cNvPicPr/>
                      <p:nvPr/>
                    </p:nvPicPr>
                    <p:blipFill>
                      <a:blip r:embed="rId4"/>
                      <a:stretch>
                        <a:fillRect/>
                      </a:stretch>
                    </p:blipFill>
                    <p:spPr>
                      <a:xfrm>
                        <a:off x="6096000" y="3695700"/>
                        <a:ext cx="152400" cy="241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1323" name="Equation" r:id="rId5" imgW="152400" imgH="241300" progId="Equation.DSMT4">
                  <p:embed/>
                </p:oleObj>
              </mc:Choice>
              <mc:Fallback>
                <p:oleObj name="Equation" r:id="rId5" imgW="152400" imgH="241300" progId="Equation.DSMT4">
                  <p:embed/>
                  <p:pic>
                    <p:nvPicPr>
                      <p:cNvPr id="7" name="Object 6"/>
                      <p:cNvPicPr/>
                      <p:nvPr/>
                    </p:nvPicPr>
                    <p:blipFill>
                      <a:blip r:embed="rId4"/>
                      <a:stretch>
                        <a:fillRect/>
                      </a:stretch>
                    </p:blipFill>
                    <p:spPr>
                      <a:xfrm>
                        <a:off x="6096000" y="3695700"/>
                        <a:ext cx="152400" cy="241300"/>
                      </a:xfrm>
                      <a:prstGeom prst="rect">
                        <a:avLst/>
                      </a:prstGeom>
                    </p:spPr>
                  </p:pic>
                </p:oleObj>
              </mc:Fallback>
            </mc:AlternateContent>
          </a:graphicData>
        </a:graphic>
      </p:graphicFrame>
      <p:grpSp>
        <p:nvGrpSpPr>
          <p:cNvPr id="53" name="Group 52"/>
          <p:cNvGrpSpPr/>
          <p:nvPr/>
        </p:nvGrpSpPr>
        <p:grpSpPr>
          <a:xfrm>
            <a:off x="760464" y="1541124"/>
            <a:ext cx="1023307" cy="4484055"/>
            <a:chOff x="760464" y="1306873"/>
            <a:chExt cx="1023307" cy="4484055"/>
          </a:xfrm>
        </p:grpSpPr>
        <p:grpSp>
          <p:nvGrpSpPr>
            <p:cNvPr id="5" name="Group 4"/>
            <p:cNvGrpSpPr/>
            <p:nvPr/>
          </p:nvGrpSpPr>
          <p:grpSpPr>
            <a:xfrm rot="16200000">
              <a:off x="442" y="4007599"/>
              <a:ext cx="2543351" cy="1023307"/>
              <a:chOff x="3280722" y="2449058"/>
              <a:chExt cx="2543351" cy="1023307"/>
            </a:xfrm>
          </p:grpSpPr>
          <p:sp>
            <p:nvSpPr>
              <p:cNvPr id="32" name="Rectangle 31"/>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Arrow Connector 61"/>
              <p:cNvCxnSpPr>
                <a:stCxn id="33"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1</a:t>
                </a:r>
              </a:p>
            </p:txBody>
          </p:sp>
          <p:sp>
            <p:nvSpPr>
              <p:cNvPr id="60" name="TextBox 59"/>
              <p:cNvSpPr txBox="1"/>
              <p:nvPr/>
            </p:nvSpPr>
            <p:spPr>
              <a:xfrm rot="5400000">
                <a:off x="3020419" y="2709361"/>
                <a:ext cx="1023307" cy="502702"/>
              </a:xfrm>
              <a:prstGeom prst="rect">
                <a:avLst/>
              </a:prstGeom>
              <a:noFill/>
            </p:spPr>
            <p:txBody>
              <a:bodyPr wrap="square" rtlCol="0">
                <a:spAutoFit/>
              </a:bodyPr>
              <a:lstStyle/>
              <a:p>
                <a:pPr algn="ctr"/>
                <a:r>
                  <a:rPr lang="en-US" sz="1600" dirty="0">
                    <a:latin typeface="CMU Bright Roman"/>
                    <a:cs typeface="CMU Bright Roman"/>
                  </a:rPr>
                  <a:t> x</a:t>
                </a:r>
                <a:r>
                  <a:rPr lang="en-US" sz="1600" i="1" baseline="-25000" dirty="0">
                    <a:latin typeface="CMU Bright Roman"/>
                    <a:cs typeface="CMU Bright Roman"/>
                  </a:rPr>
                  <a:t>1  </a:t>
                </a:r>
                <a:r>
                  <a:rPr lang="en-US" sz="1600" i="1" dirty="0">
                    <a:latin typeface="CMU Bright Roman"/>
                    <a:cs typeface="CMU Bright Roman"/>
                  </a:rPr>
                  <a:t>   h</a:t>
                </a:r>
                <a:r>
                  <a:rPr lang="en-US" sz="1600" i="1" baseline="-25000" dirty="0">
                    <a:latin typeface="CMU Bright Roman"/>
                    <a:cs typeface="CMU Bright Roman"/>
                  </a:rPr>
                  <a:t>0</a:t>
                </a:r>
              </a:p>
              <a:p>
                <a:pPr algn="just"/>
                <a:endParaRPr lang="en-US" sz="1600" i="1" baseline="-25000" dirty="0">
                  <a:latin typeface="CMU Bright Roman"/>
                  <a:cs typeface="CMU Bright Roman"/>
                </a:endParaRPr>
              </a:p>
            </p:txBody>
          </p:sp>
        </p:grpSp>
        <p:sp>
          <p:nvSpPr>
            <p:cNvPr id="30" name="Rectangle 2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1" name="Straight Arrow Connector 30"/>
            <p:cNvCxnSpPr>
              <a:stCxn id="164" idx="0"/>
              <a:endCxn id="3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1</a:t>
              </a:r>
            </a:p>
          </p:txBody>
        </p:sp>
        <p:sp>
          <p:nvSpPr>
            <p:cNvPr id="50" name="TextBox 49"/>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1</a:t>
              </a:r>
            </a:p>
          </p:txBody>
        </p:sp>
        <p:cxnSp>
          <p:nvCxnSpPr>
            <p:cNvPr id="51" name="Straight Arrow Connector 50"/>
            <p:cNvCxnSpPr>
              <a:stCxn id="50" idx="0"/>
              <a:endCxn id="49"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0" idx="0"/>
              <a:endCxn id="50"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2133502" y="1541125"/>
            <a:ext cx="1023307" cy="4484055"/>
            <a:chOff x="760464" y="1306873"/>
            <a:chExt cx="1023307" cy="4484055"/>
          </a:xfrm>
        </p:grpSpPr>
        <p:grpSp>
          <p:nvGrpSpPr>
            <p:cNvPr id="83" name="Group 82"/>
            <p:cNvGrpSpPr/>
            <p:nvPr/>
          </p:nvGrpSpPr>
          <p:grpSpPr>
            <a:xfrm rot="16200000">
              <a:off x="442" y="4007599"/>
              <a:ext cx="2543351" cy="1023307"/>
              <a:chOff x="3280722" y="2449058"/>
              <a:chExt cx="2543351" cy="1023307"/>
            </a:xfrm>
          </p:grpSpPr>
          <p:sp>
            <p:nvSpPr>
              <p:cNvPr id="90" name="Rectangle 89"/>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92" name="Freeform 91"/>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3" name="Straight Arrow Connector 92"/>
              <p:cNvCxnSpPr>
                <a:stCxn id="91"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endCxn id="91"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endCxn id="91"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2</a:t>
                </a:r>
              </a:p>
            </p:txBody>
          </p:sp>
          <p:sp>
            <p:nvSpPr>
              <p:cNvPr id="97" name="TextBox 96"/>
              <p:cNvSpPr txBox="1"/>
              <p:nvPr/>
            </p:nvSpPr>
            <p:spPr>
              <a:xfrm rot="5400000">
                <a:off x="3020419" y="2709361"/>
                <a:ext cx="1023307" cy="502702"/>
              </a:xfrm>
              <a:prstGeom prst="rect">
                <a:avLst/>
              </a:prstGeom>
              <a:noFill/>
            </p:spPr>
            <p:txBody>
              <a:bodyPr wrap="square" rtlCol="0">
                <a:spAutoFit/>
              </a:bodyPr>
              <a:lstStyle/>
              <a:p>
                <a:pPr algn="ctr"/>
                <a:r>
                  <a:rPr lang="en-US" sz="1600" dirty="0">
                    <a:latin typeface="CMU Bright Roman"/>
                    <a:cs typeface="CMU Bright Roman"/>
                  </a:rPr>
                  <a:t> x</a:t>
                </a:r>
                <a:r>
                  <a:rPr lang="en-US" sz="1600" i="1" baseline="-25000" dirty="0">
                    <a:latin typeface="CMU Bright Roman"/>
                    <a:cs typeface="CMU Bright Roman"/>
                  </a:rPr>
                  <a:t>2</a:t>
                </a:r>
                <a:r>
                  <a:rPr lang="en-US" sz="1600" i="1" dirty="0">
                    <a:latin typeface="CMU Bright Roman"/>
                    <a:cs typeface="CMU Bright Roman"/>
                  </a:rPr>
                  <a:t>     h</a:t>
                </a:r>
                <a:r>
                  <a:rPr lang="en-US" sz="1600" i="1" baseline="-25000" dirty="0">
                    <a:latin typeface="CMU Bright Roman"/>
                    <a:cs typeface="CMU Bright Roman"/>
                  </a:rPr>
                  <a:t>1</a:t>
                </a:r>
              </a:p>
              <a:p>
                <a:pPr algn="just"/>
                <a:endParaRPr lang="en-US" sz="1600" i="1" baseline="-25000" dirty="0">
                  <a:latin typeface="CMU Bright Roman"/>
                  <a:cs typeface="CMU Bright Roman"/>
                </a:endParaRPr>
              </a:p>
            </p:txBody>
          </p:sp>
        </p:grpSp>
        <p:sp>
          <p:nvSpPr>
            <p:cNvPr id="84" name="Rectangle 83"/>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5" name="Straight Arrow Connector 84"/>
            <p:cNvCxnSpPr>
              <a:stCxn id="96" idx="0"/>
              <a:endCxn id="84"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2</a:t>
              </a:r>
            </a:p>
          </p:txBody>
        </p:sp>
        <p:sp>
          <p:nvSpPr>
            <p:cNvPr id="87" name="TextBox 86"/>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2</a:t>
              </a:r>
            </a:p>
          </p:txBody>
        </p:sp>
        <p:cxnSp>
          <p:nvCxnSpPr>
            <p:cNvPr id="88" name="Straight Arrow Connector 87"/>
            <p:cNvCxnSpPr>
              <a:stCxn id="87" idx="0"/>
              <a:endCxn id="86"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4" idx="0"/>
              <a:endCxn id="87"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3468037" y="1541124"/>
            <a:ext cx="1023307" cy="4484055"/>
            <a:chOff x="760464" y="1306873"/>
            <a:chExt cx="1023307" cy="4484055"/>
          </a:xfrm>
        </p:grpSpPr>
        <p:grpSp>
          <p:nvGrpSpPr>
            <p:cNvPr id="99" name="Group 98"/>
            <p:cNvGrpSpPr/>
            <p:nvPr/>
          </p:nvGrpSpPr>
          <p:grpSpPr>
            <a:xfrm rot="16200000">
              <a:off x="442" y="4007599"/>
              <a:ext cx="2543351" cy="1023307"/>
              <a:chOff x="3280722" y="2449058"/>
              <a:chExt cx="2543351" cy="1023307"/>
            </a:xfrm>
          </p:grpSpPr>
          <p:sp>
            <p:nvSpPr>
              <p:cNvPr id="106" name="Rectangle 105"/>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108" name="Freeform 107"/>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9" name="Straight Arrow Connector 108"/>
              <p:cNvCxnSpPr>
                <a:stCxn id="107"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107"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endCxn id="107"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3</a:t>
                </a:r>
              </a:p>
            </p:txBody>
          </p:sp>
          <p:sp>
            <p:nvSpPr>
              <p:cNvPr id="113" name="TextBox 112"/>
              <p:cNvSpPr txBox="1"/>
              <p:nvPr/>
            </p:nvSpPr>
            <p:spPr>
              <a:xfrm rot="5400000">
                <a:off x="3020419" y="2709361"/>
                <a:ext cx="1023307" cy="502702"/>
              </a:xfrm>
              <a:prstGeom prst="rect">
                <a:avLst/>
              </a:prstGeom>
              <a:noFill/>
            </p:spPr>
            <p:txBody>
              <a:bodyPr wrap="square" rtlCol="0">
                <a:spAutoFit/>
              </a:bodyPr>
              <a:lstStyle/>
              <a:p>
                <a:pPr algn="ctr"/>
                <a:r>
                  <a:rPr lang="en-US" sz="1600" dirty="0">
                    <a:latin typeface="CMU Bright Roman"/>
                    <a:cs typeface="CMU Bright Roman"/>
                  </a:rPr>
                  <a:t> x</a:t>
                </a:r>
                <a:r>
                  <a:rPr lang="en-US" sz="1600" i="1" baseline="-25000" dirty="0">
                    <a:latin typeface="CMU Bright Roman"/>
                    <a:cs typeface="CMU Bright Roman"/>
                  </a:rPr>
                  <a:t>3</a:t>
                </a:r>
                <a:r>
                  <a:rPr lang="en-US" sz="1600" i="1" dirty="0">
                    <a:latin typeface="CMU Bright Roman"/>
                    <a:cs typeface="CMU Bright Roman"/>
                  </a:rPr>
                  <a:t>     h</a:t>
                </a:r>
                <a:r>
                  <a:rPr lang="en-US" sz="1600" i="1" baseline="-25000" dirty="0">
                    <a:latin typeface="CMU Bright Roman"/>
                    <a:cs typeface="CMU Bright Roman"/>
                  </a:rPr>
                  <a:t>2</a:t>
                </a:r>
              </a:p>
              <a:p>
                <a:pPr algn="just"/>
                <a:endParaRPr lang="en-US" sz="1600" i="1" baseline="-25000" dirty="0">
                  <a:latin typeface="CMU Bright Roman"/>
                  <a:cs typeface="CMU Bright Roman"/>
                </a:endParaRPr>
              </a:p>
            </p:txBody>
          </p:sp>
        </p:grpSp>
        <p:sp>
          <p:nvSpPr>
            <p:cNvPr id="100" name="Rectangle 9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01" name="Straight Arrow Connector 100"/>
            <p:cNvCxnSpPr>
              <a:stCxn id="112" idx="0"/>
              <a:endCxn id="10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3</a:t>
              </a:r>
            </a:p>
          </p:txBody>
        </p:sp>
        <p:sp>
          <p:nvSpPr>
            <p:cNvPr id="103" name="TextBox 102"/>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3</a:t>
              </a:r>
            </a:p>
          </p:txBody>
        </p:sp>
        <p:cxnSp>
          <p:nvCxnSpPr>
            <p:cNvPr id="104" name="Straight Arrow Connector 103"/>
            <p:cNvCxnSpPr>
              <a:stCxn id="103" idx="0"/>
              <a:endCxn id="102"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0" idx="0"/>
              <a:endCxn id="103"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17" name="Freeform 116"/>
          <p:cNvSpPr/>
          <p:nvPr/>
        </p:nvSpPr>
        <p:spPr>
          <a:xfrm>
            <a:off x="1430243" y="3476752"/>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2800144" y="3469806"/>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23" name="Object 122"/>
          <p:cNvGraphicFramePr>
            <a:graphicFrameLocks noChangeAspect="1"/>
          </p:cNvGraphicFramePr>
          <p:nvPr/>
        </p:nvGraphicFramePr>
        <p:xfrm>
          <a:off x="5262563" y="2462213"/>
          <a:ext cx="2822575" cy="2311400"/>
        </p:xfrm>
        <a:graphic>
          <a:graphicData uri="http://schemas.openxmlformats.org/presentationml/2006/ole">
            <mc:AlternateContent xmlns:mc="http://schemas.openxmlformats.org/markup-compatibility/2006">
              <mc:Choice xmlns:v="urn:schemas-microsoft-com:vml" Requires="v">
                <p:oleObj spid="_x0000_s11324" name="Equation" r:id="rId6" imgW="1828800" imgH="1498600" progId="Equation.DSMT4">
                  <p:embed/>
                </p:oleObj>
              </mc:Choice>
              <mc:Fallback>
                <p:oleObj name="Equation" r:id="rId6" imgW="1828800" imgH="1498600" progId="Equation.DSMT4">
                  <p:embed/>
                  <p:pic>
                    <p:nvPicPr>
                      <p:cNvPr id="123" name="Object 122"/>
                      <p:cNvPicPr/>
                      <p:nvPr/>
                    </p:nvPicPr>
                    <p:blipFill>
                      <a:blip r:embed="rId7"/>
                      <a:stretch>
                        <a:fillRect/>
                      </a:stretch>
                    </p:blipFill>
                    <p:spPr>
                      <a:xfrm>
                        <a:off x="5262563" y="2462213"/>
                        <a:ext cx="2822575" cy="2311400"/>
                      </a:xfrm>
                      <a:prstGeom prst="rect">
                        <a:avLst/>
                      </a:prstGeom>
                    </p:spPr>
                  </p:pic>
                </p:oleObj>
              </mc:Fallback>
            </mc:AlternateContent>
          </a:graphicData>
        </a:graphic>
      </p:graphicFrame>
      <p:cxnSp>
        <p:nvCxnSpPr>
          <p:cNvPr id="8" name="Straight Connector 7"/>
          <p:cNvCxnSpPr>
            <a:stCxn id="49" idx="3"/>
            <a:endCxn id="86" idx="1"/>
          </p:cNvCxnSpPr>
          <p:nvPr/>
        </p:nvCxnSpPr>
        <p:spPr>
          <a:xfrm>
            <a:off x="1535047" y="1769923"/>
            <a:ext cx="874650" cy="1"/>
          </a:xfrm>
          <a:prstGeom prst="line">
            <a:avLst/>
          </a:prstGeom>
          <a:ln w="28575" cmpd="sng">
            <a:solidFill>
              <a:srgbClr val="FFFF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86" idx="3"/>
            <a:endCxn id="102" idx="1"/>
          </p:cNvCxnSpPr>
          <p:nvPr/>
        </p:nvCxnSpPr>
        <p:spPr>
          <a:xfrm flipV="1">
            <a:off x="2908085" y="1769923"/>
            <a:ext cx="836147" cy="1"/>
          </a:xfrm>
          <a:prstGeom prst="line">
            <a:avLst/>
          </a:prstGeom>
          <a:ln w="28575" cmpd="sng">
            <a:solidFill>
              <a:srgbClr val="FFFF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0" idx="3"/>
            <a:endCxn id="84" idx="1"/>
          </p:cNvCxnSpPr>
          <p:nvPr/>
        </p:nvCxnSpPr>
        <p:spPr>
          <a:xfrm>
            <a:off x="1488719" y="2994161"/>
            <a:ext cx="974085" cy="1"/>
          </a:xfrm>
          <a:prstGeom prst="line">
            <a:avLst/>
          </a:prstGeom>
          <a:ln w="28575" cmpd="sng">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84" idx="3"/>
            <a:endCxn id="100" idx="1"/>
          </p:cNvCxnSpPr>
          <p:nvPr/>
        </p:nvCxnSpPr>
        <p:spPr>
          <a:xfrm flipV="1">
            <a:off x="2861757" y="2994161"/>
            <a:ext cx="935582" cy="1"/>
          </a:xfrm>
          <a:prstGeom prst="line">
            <a:avLst/>
          </a:prstGeom>
          <a:ln w="28575" cmpd="sng">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32" idx="2"/>
            <a:endCxn id="90" idx="0"/>
          </p:cNvCxnSpPr>
          <p:nvPr/>
        </p:nvCxnSpPr>
        <p:spPr>
          <a:xfrm>
            <a:off x="1783771" y="4739585"/>
            <a:ext cx="349732" cy="1"/>
          </a:xfrm>
          <a:prstGeom prst="line">
            <a:avLst/>
          </a:prstGeom>
          <a:ln w="28575" cmpd="sng">
            <a:solidFill>
              <a:schemeClr val="accent3"/>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90" idx="2"/>
            <a:endCxn id="106" idx="0"/>
          </p:cNvCxnSpPr>
          <p:nvPr/>
        </p:nvCxnSpPr>
        <p:spPr>
          <a:xfrm flipV="1">
            <a:off x="3156809" y="4739585"/>
            <a:ext cx="311229" cy="1"/>
          </a:xfrm>
          <a:prstGeom prst="line">
            <a:avLst/>
          </a:prstGeom>
          <a:ln w="28575" cmpd="sng">
            <a:solidFill>
              <a:schemeClr val="accent3"/>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262563" y="5528075"/>
            <a:ext cx="642570" cy="0"/>
          </a:xfrm>
          <a:prstGeom prst="line">
            <a:avLst/>
          </a:prstGeom>
          <a:ln w="28575"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15988" y="5321697"/>
            <a:ext cx="2548125" cy="369332"/>
          </a:xfrm>
          <a:prstGeom prst="rect">
            <a:avLst/>
          </a:prstGeom>
          <a:noFill/>
        </p:spPr>
        <p:txBody>
          <a:bodyPr wrap="none" rtlCol="0">
            <a:spAutoFit/>
          </a:bodyPr>
          <a:lstStyle/>
          <a:p>
            <a:r>
              <a:rPr lang="en-US" dirty="0">
                <a:latin typeface="CMU Bright Roman"/>
                <a:cs typeface="CMU Bright Roman"/>
              </a:rPr>
              <a:t>indicates shared weights</a:t>
            </a:r>
          </a:p>
        </p:txBody>
      </p:sp>
      <p:sp>
        <p:nvSpPr>
          <p:cNvPr id="4" name="Rectangle 3">
            <a:extLst>
              <a:ext uri="{FF2B5EF4-FFF2-40B4-BE49-F238E27FC236}">
                <a16:creationId xmlns:a16="http://schemas.microsoft.com/office/drawing/2014/main" id="{A70ADA3E-E320-354E-9DDF-A7A952D62B16}"/>
              </a:ext>
            </a:extLst>
          </p:cNvPr>
          <p:cNvSpPr/>
          <p:nvPr/>
        </p:nvSpPr>
        <p:spPr>
          <a:xfrm>
            <a:off x="5143499" y="5748548"/>
            <a:ext cx="3557712" cy="738664"/>
          </a:xfrm>
          <a:prstGeom prst="rect">
            <a:avLst/>
          </a:prstGeom>
        </p:spPr>
        <p:txBody>
          <a:bodyPr wrap="square">
            <a:spAutoFit/>
          </a:bodyPr>
          <a:lstStyle/>
          <a:p>
            <a:r>
              <a:rPr lang="en-US" sz="1400" dirty="0">
                <a:latin typeface="CMU Bright Roman"/>
                <a:cs typeface="CMU Bright Roman"/>
              </a:rPr>
              <a:t>Essentially, copies of the RNN cell are made over time (unrolling/unfolding), with different inputs at different time steps</a:t>
            </a:r>
          </a:p>
        </p:txBody>
      </p:sp>
    </p:spTree>
    <p:extLst>
      <p:ext uri="{BB962C8B-B14F-4D97-AF65-F5344CB8AC3E}">
        <p14:creationId xmlns:p14="http://schemas.microsoft.com/office/powerpoint/2010/main" val="1979814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
        <p:nvSpPr>
          <p:cNvPr id="33" name="Content Placeholder 2"/>
          <p:cNvSpPr>
            <a:spLocks noGrp="1"/>
          </p:cNvSpPr>
          <p:nvPr>
            <p:ph idx="1"/>
          </p:nvPr>
        </p:nvSpPr>
        <p:spPr>
          <a:xfrm>
            <a:off x="457200" y="1600200"/>
            <a:ext cx="8229600" cy="4809986"/>
          </a:xfrm>
        </p:spPr>
        <p:txBody>
          <a:bodyPr>
            <a:normAutofit/>
          </a:bodyPr>
          <a:lstStyle/>
          <a:p>
            <a:r>
              <a:rPr lang="en-US" sz="2400" dirty="0">
                <a:latin typeface="CMU Bright Roman"/>
                <a:cs typeface="CMU Bright Roman"/>
              </a:rPr>
              <a:t>Classify a </a:t>
            </a:r>
            <a:br>
              <a:rPr lang="en-US" sz="2400" dirty="0">
                <a:latin typeface="CMU Bright Roman"/>
                <a:cs typeface="CMU Bright Roman"/>
              </a:rPr>
            </a:br>
            <a:r>
              <a:rPr lang="en-US" sz="2400" dirty="0">
                <a:latin typeface="CMU Bright Roman"/>
                <a:cs typeface="CMU Bright Roman"/>
              </a:rPr>
              <a:t>restaurant review from Yelp! OR</a:t>
            </a:r>
            <a:br>
              <a:rPr lang="en-US" sz="2400" dirty="0">
                <a:latin typeface="CMU Bright Roman"/>
                <a:cs typeface="CMU Bright Roman"/>
              </a:rPr>
            </a:br>
            <a:r>
              <a:rPr lang="en-US" sz="2400" dirty="0">
                <a:latin typeface="CMU Bright Roman"/>
                <a:cs typeface="CMU Bright Roman"/>
              </a:rPr>
              <a:t>movie review from IMDB OR</a:t>
            </a:r>
            <a:br>
              <a:rPr lang="en-US" sz="2400" dirty="0">
                <a:latin typeface="CMU Bright Roman"/>
                <a:cs typeface="CMU Bright Roman"/>
              </a:rPr>
            </a:br>
            <a:r>
              <a:rPr lang="en-US" sz="2400" dirty="0">
                <a:latin typeface="CMU Bright Roman"/>
                <a:cs typeface="CMU Bright Roman"/>
              </a:rPr>
              <a:t>…</a:t>
            </a:r>
            <a:br>
              <a:rPr lang="en-US" sz="2400" dirty="0">
                <a:latin typeface="CMU Bright Roman"/>
                <a:cs typeface="CMU Bright Roman"/>
              </a:rPr>
            </a:br>
            <a:r>
              <a:rPr lang="en-US" sz="2400" dirty="0">
                <a:latin typeface="CMU Bright Roman"/>
                <a:cs typeface="CMU Bright Roman"/>
              </a:rPr>
              <a:t>as positive or negative</a:t>
            </a:r>
          </a:p>
          <a:p>
            <a:pPr marL="0" indent="0">
              <a:buNone/>
            </a:pPr>
            <a:endParaRPr lang="en-US" sz="2400" dirty="0">
              <a:latin typeface="CMU Bright Roman"/>
              <a:cs typeface="CMU Bright Roman"/>
            </a:endParaRPr>
          </a:p>
          <a:p>
            <a:r>
              <a:rPr lang="en-US" sz="2400" dirty="0">
                <a:latin typeface="CMU Bright SemiBold"/>
                <a:cs typeface="CMU Bright SemiBold"/>
              </a:rPr>
              <a:t>Inputs:</a:t>
            </a:r>
            <a:r>
              <a:rPr lang="en-US" sz="2400" dirty="0">
                <a:latin typeface="CMU Bright Roman"/>
                <a:cs typeface="CMU Bright Roman"/>
              </a:rPr>
              <a:t> Multiple words, one or more sentences</a:t>
            </a:r>
          </a:p>
          <a:p>
            <a:r>
              <a:rPr lang="en-US" sz="2400" dirty="0">
                <a:latin typeface="CMU Bright SemiBold"/>
                <a:cs typeface="CMU Bright SemiBold"/>
              </a:rPr>
              <a:t>Outputs:</a:t>
            </a:r>
            <a:r>
              <a:rPr lang="en-US" sz="2400" dirty="0">
                <a:latin typeface="CMU Bright Roman"/>
                <a:cs typeface="CMU Bright Roman"/>
              </a:rPr>
              <a:t> Positive / Negative classification</a:t>
            </a:r>
          </a:p>
          <a:p>
            <a:endParaRPr lang="en-US" sz="2400" dirty="0">
              <a:latin typeface="CMU Bright Roman"/>
              <a:cs typeface="CMU Bright Roman"/>
            </a:endParaRPr>
          </a:p>
          <a:p>
            <a:r>
              <a:rPr lang="en-US" sz="2400" dirty="0">
                <a:latin typeface="CMU Bright Roman"/>
                <a:cs typeface="CMU Bright Roman"/>
              </a:rPr>
              <a:t>“The food was really good”</a:t>
            </a:r>
          </a:p>
          <a:p>
            <a:r>
              <a:rPr lang="en-US" sz="2400" dirty="0">
                <a:latin typeface="CMU Bright Roman"/>
                <a:cs typeface="CMU Bright Roman"/>
              </a:rPr>
              <a:t>“The chicken crossed the road because it was uncooked”</a:t>
            </a:r>
          </a:p>
        </p:txBody>
      </p:sp>
    </p:spTree>
    <p:extLst>
      <p:ext uri="{BB962C8B-B14F-4D97-AF65-F5344CB8AC3E}">
        <p14:creationId xmlns:p14="http://schemas.microsoft.com/office/powerpoint/2010/main" val="105575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cxnSp>
        <p:nvCxnSpPr>
          <p:cNvPr id="13" name="Straight Arrow Connector 12"/>
          <p:cNvCxnSpPr>
            <a:stCxn id="98" idx="3"/>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Tree>
    <p:extLst>
      <p:ext uri="{BB962C8B-B14F-4D97-AF65-F5344CB8AC3E}">
        <p14:creationId xmlns:p14="http://schemas.microsoft.com/office/powerpoint/2010/main" val="30038769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Tree>
    <p:extLst>
      <p:ext uri="{BB962C8B-B14F-4D97-AF65-F5344CB8AC3E}">
        <p14:creationId xmlns:p14="http://schemas.microsoft.com/office/powerpoint/2010/main" val="23181833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493948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28454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23411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745391" y="34377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23" idx="0"/>
          </p:cNvCxnSpPr>
          <p:nvPr/>
        </p:nvCxnSpPr>
        <p:spPr>
          <a:xfrm flipV="1">
            <a:off x="775737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Tree>
    <p:extLst>
      <p:ext uri="{BB962C8B-B14F-4D97-AF65-F5344CB8AC3E}">
        <p14:creationId xmlns:p14="http://schemas.microsoft.com/office/powerpoint/2010/main" val="2463744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493948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28454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23411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745391" y="34377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7007970" y="2645764"/>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33" name="Straight Arrow Connector 32"/>
          <p:cNvCxnSpPr>
            <a:stCxn id="23" idx="0"/>
            <a:endCxn id="32" idx="2"/>
          </p:cNvCxnSpPr>
          <p:nvPr/>
        </p:nvCxnSpPr>
        <p:spPr>
          <a:xfrm flipV="1">
            <a:off x="775737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grpSp>
        <p:nvGrpSpPr>
          <p:cNvPr id="29" name="Group 28"/>
          <p:cNvGrpSpPr/>
          <p:nvPr/>
        </p:nvGrpSpPr>
        <p:grpSpPr>
          <a:xfrm>
            <a:off x="7179387" y="2004478"/>
            <a:ext cx="1158706" cy="535363"/>
            <a:chOff x="7179387" y="2004478"/>
            <a:chExt cx="1158706" cy="535363"/>
          </a:xfrm>
        </p:grpSpPr>
        <p:pic>
          <p:nvPicPr>
            <p:cNvPr id="30" name="Picture 29"/>
            <p:cNvPicPr>
              <a:picLocks noChangeAspect="1"/>
            </p:cNvPicPr>
            <p:nvPr/>
          </p:nvPicPr>
          <p:blipFill>
            <a:blip r:embed="rId2"/>
            <a:stretch>
              <a:fillRect/>
            </a:stretch>
          </p:blipFill>
          <p:spPr>
            <a:xfrm>
              <a:off x="7179387" y="2007218"/>
              <a:ext cx="532623" cy="532623"/>
            </a:xfrm>
            <a:prstGeom prst="rect">
              <a:avLst/>
            </a:prstGeom>
          </p:spPr>
        </p:pic>
        <p:pic>
          <p:nvPicPr>
            <p:cNvPr id="31" name="Picture 30"/>
            <p:cNvPicPr>
              <a:picLocks noChangeAspect="1"/>
            </p:cNvPicPr>
            <p:nvPr/>
          </p:nvPicPr>
          <p:blipFill>
            <a:blip r:embed="rId3"/>
            <a:stretch>
              <a:fillRect/>
            </a:stretch>
          </p:blipFill>
          <p:spPr>
            <a:xfrm>
              <a:off x="7802730" y="2004478"/>
              <a:ext cx="535363" cy="535363"/>
            </a:xfrm>
            <a:prstGeom prst="rect">
              <a:avLst/>
            </a:prstGeom>
          </p:spPr>
        </p:pic>
      </p:grpSp>
    </p:spTree>
    <p:extLst>
      <p:ext uri="{BB962C8B-B14F-4D97-AF65-F5344CB8AC3E}">
        <p14:creationId xmlns:p14="http://schemas.microsoft.com/office/powerpoint/2010/main" val="40434651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493948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28454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23411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745391" y="34377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7007970" y="2645764"/>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33" name="Straight Arrow Connector 32"/>
          <p:cNvCxnSpPr>
            <a:stCxn id="23" idx="0"/>
            <a:endCxn id="32" idx="2"/>
          </p:cNvCxnSpPr>
          <p:nvPr/>
        </p:nvCxnSpPr>
        <p:spPr>
          <a:xfrm flipV="1">
            <a:off x="775737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cxnSp>
        <p:nvCxnSpPr>
          <p:cNvPr id="29" name="Straight Arrow Connector 28"/>
          <p:cNvCxnSpPr/>
          <p:nvPr/>
        </p:nvCxnSpPr>
        <p:spPr>
          <a:xfrm flipV="1">
            <a:off x="362755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1380588"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2877224" y="2629380"/>
            <a:ext cx="1498802" cy="598859"/>
          </a:xfrm>
          <a:prstGeom prst="rect">
            <a:avLst/>
          </a:prstGeom>
          <a:solidFill>
            <a:schemeClr val="accent4">
              <a:lumMod val="75000"/>
              <a:alpha val="33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Ignore</a:t>
            </a:r>
          </a:p>
        </p:txBody>
      </p:sp>
      <p:sp>
        <p:nvSpPr>
          <p:cNvPr id="34" name="Rectangle 33"/>
          <p:cNvSpPr/>
          <p:nvPr/>
        </p:nvSpPr>
        <p:spPr>
          <a:xfrm>
            <a:off x="631188" y="2645764"/>
            <a:ext cx="1498802" cy="598859"/>
          </a:xfrm>
          <a:prstGeom prst="rect">
            <a:avLst/>
          </a:prstGeom>
          <a:solidFill>
            <a:schemeClr val="accent4">
              <a:lumMod val="75000"/>
              <a:alpha val="33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Ignore</a:t>
            </a:r>
          </a:p>
        </p:txBody>
      </p:sp>
      <p:sp>
        <p:nvSpPr>
          <p:cNvPr id="35" name="TextBox 34"/>
          <p:cNvSpPr txBox="1"/>
          <p:nvPr/>
        </p:nvSpPr>
        <p:spPr>
          <a:xfrm>
            <a:off x="1357294" y="345076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36" name="TextBox 35"/>
          <p:cNvSpPr txBox="1"/>
          <p:nvPr/>
        </p:nvSpPr>
        <p:spPr>
          <a:xfrm>
            <a:off x="3604871" y="344113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grpSp>
        <p:nvGrpSpPr>
          <p:cNvPr id="5" name="Group 4"/>
          <p:cNvGrpSpPr/>
          <p:nvPr/>
        </p:nvGrpSpPr>
        <p:grpSpPr>
          <a:xfrm>
            <a:off x="7179387" y="2004478"/>
            <a:ext cx="1158706" cy="535363"/>
            <a:chOff x="7179387" y="2004478"/>
            <a:chExt cx="1158706" cy="535363"/>
          </a:xfrm>
        </p:grpSpPr>
        <p:pic>
          <p:nvPicPr>
            <p:cNvPr id="3" name="Picture 2"/>
            <p:cNvPicPr>
              <a:picLocks noChangeAspect="1"/>
            </p:cNvPicPr>
            <p:nvPr/>
          </p:nvPicPr>
          <p:blipFill>
            <a:blip r:embed="rId2"/>
            <a:stretch>
              <a:fillRect/>
            </a:stretch>
          </p:blipFill>
          <p:spPr>
            <a:xfrm>
              <a:off x="7179387" y="2007218"/>
              <a:ext cx="532623" cy="532623"/>
            </a:xfrm>
            <a:prstGeom prst="rect">
              <a:avLst/>
            </a:prstGeom>
          </p:spPr>
        </p:pic>
        <p:pic>
          <p:nvPicPr>
            <p:cNvPr id="4" name="Picture 3"/>
            <p:cNvPicPr>
              <a:picLocks noChangeAspect="1"/>
            </p:cNvPicPr>
            <p:nvPr/>
          </p:nvPicPr>
          <p:blipFill>
            <a:blip r:embed="rId3"/>
            <a:stretch>
              <a:fillRect/>
            </a:stretch>
          </p:blipFill>
          <p:spPr>
            <a:xfrm>
              <a:off x="7802730" y="2004478"/>
              <a:ext cx="535363" cy="535363"/>
            </a:xfrm>
            <a:prstGeom prst="rect">
              <a:avLst/>
            </a:prstGeom>
          </p:spPr>
        </p:pic>
      </p:grpSp>
    </p:spTree>
    <p:extLst>
      <p:ext uri="{BB962C8B-B14F-4D97-AF65-F5344CB8AC3E}">
        <p14:creationId xmlns:p14="http://schemas.microsoft.com/office/powerpoint/2010/main" val="3221180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525700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525700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60206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5563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61389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525700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60206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55163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64882" y="2992264"/>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h = Sum(…)</a:t>
            </a:r>
          </a:p>
        </p:txBody>
      </p:sp>
      <p:cxnSp>
        <p:nvCxnSpPr>
          <p:cNvPr id="30" name="Straight Arrow Connector 29"/>
          <p:cNvCxnSpPr>
            <a:stCxn id="98" idx="0"/>
            <a:endCxn id="29" idx="2"/>
          </p:cNvCxnSpPr>
          <p:nvPr/>
        </p:nvCxnSpPr>
        <p:spPr>
          <a:xfrm flipV="1">
            <a:off x="1380589" y="3449544"/>
            <a:ext cx="3133694"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0" idx="0"/>
            <a:endCxn id="29" idx="2"/>
          </p:cNvCxnSpPr>
          <p:nvPr/>
        </p:nvCxnSpPr>
        <p:spPr>
          <a:xfrm flipV="1">
            <a:off x="3627551" y="3449544"/>
            <a:ext cx="886732"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9" idx="2"/>
          </p:cNvCxnSpPr>
          <p:nvPr/>
        </p:nvCxnSpPr>
        <p:spPr>
          <a:xfrm flipH="1" flipV="1">
            <a:off x="4514283" y="3449544"/>
            <a:ext cx="3243088"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366596" y="354711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38" name="TextBox 37"/>
          <p:cNvSpPr txBox="1"/>
          <p:nvPr/>
        </p:nvSpPr>
        <p:spPr>
          <a:xfrm>
            <a:off x="3970101" y="3806688"/>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39" name="TextBox 38"/>
          <p:cNvSpPr txBox="1"/>
          <p:nvPr/>
        </p:nvSpPr>
        <p:spPr>
          <a:xfrm>
            <a:off x="6232069" y="35471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59189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
        <p:nvSpPr>
          <p:cNvPr id="3" name="TextBox 2"/>
          <p:cNvSpPr txBox="1"/>
          <p:nvPr/>
        </p:nvSpPr>
        <p:spPr>
          <a:xfrm>
            <a:off x="494111" y="6414694"/>
            <a:ext cx="4380688" cy="369332"/>
          </a:xfrm>
          <a:prstGeom prst="rect">
            <a:avLst/>
          </a:prstGeom>
          <a:noFill/>
        </p:spPr>
        <p:txBody>
          <a:bodyPr wrap="none" rtlCol="0">
            <a:spAutoFit/>
          </a:bodyPr>
          <a:lstStyle/>
          <a:p>
            <a:r>
              <a:rPr lang="en-US" dirty="0">
                <a:latin typeface="CMU Bright Roman"/>
                <a:cs typeface="CMU Bright Roman"/>
                <a:hlinkClick r:id="rId2"/>
              </a:rPr>
              <a:t>http://deeplearning.net/tutorial/lstm.html</a:t>
            </a:r>
            <a:r>
              <a:rPr lang="en-US" dirty="0">
                <a:latin typeface="CMU Bright Roman"/>
                <a:cs typeface="CMU Bright Roman"/>
              </a:rPr>
              <a:t> </a:t>
            </a:r>
          </a:p>
        </p:txBody>
      </p:sp>
    </p:spTree>
    <p:extLst>
      <p:ext uri="{BB962C8B-B14F-4D97-AF65-F5344CB8AC3E}">
        <p14:creationId xmlns:p14="http://schemas.microsoft.com/office/powerpoint/2010/main" val="145875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Neural Network Intro</a:t>
            </a:r>
          </a:p>
        </p:txBody>
      </p:sp>
      <p:sp>
        <p:nvSpPr>
          <p:cNvPr id="12" name="Στρογγυλεμένο ορθογώνιο 11"/>
          <p:cNvSpPr/>
          <p:nvPr/>
        </p:nvSpPr>
        <p:spPr>
          <a:xfrm>
            <a:off x="1645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3" name="Στρογγυλεμένο ορθογώνιο 12"/>
          <p:cNvSpPr/>
          <p:nvPr/>
        </p:nvSpPr>
        <p:spPr>
          <a:xfrm>
            <a:off x="3280410"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 name="Στρογγυλεμένο ορθογώνιο 16"/>
          <p:cNvSpPr/>
          <p:nvPr/>
        </p:nvSpPr>
        <p:spPr>
          <a:xfrm>
            <a:off x="274320" y="1932271"/>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7" name="TextBox 6"/>
          <p:cNvSpPr txBox="1"/>
          <p:nvPr/>
        </p:nvSpPr>
        <p:spPr>
          <a:xfrm>
            <a:off x="1533710" y="6223500"/>
            <a:ext cx="135598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B9BC7"/>
                </a:solidFill>
                <a:effectLst/>
                <a:uLnTx/>
                <a:uFillTx/>
                <a:latin typeface="Century Gothic"/>
                <a:ea typeface="+mn-ea"/>
                <a:cs typeface="+mn-cs"/>
                <a:hlinkClick r:id="rId3"/>
              </a:rPr>
              <a:t>Demo</a:t>
            </a:r>
            <a:endParaRPr kumimoji="0" lang="en-US" sz="2000" b="0" i="0" u="none" strike="noStrike" kern="1200" cap="none" spc="0" normalizeH="0" baseline="0" noProof="0" dirty="0">
              <a:ln>
                <a:noFill/>
              </a:ln>
              <a:solidFill>
                <a:srgbClr val="6B9BC7"/>
              </a:solidFill>
              <a:effectLst/>
              <a:uLnTx/>
              <a:uFillTx/>
              <a:latin typeface="Century Gothic"/>
              <a:ea typeface="+mn-ea"/>
              <a:cs typeface="+mn-cs"/>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27" y="1181100"/>
            <a:ext cx="3810000" cy="4584700"/>
          </a:xfrm>
          <a:prstGeom prst="rect">
            <a:avLst/>
          </a:prstGeom>
        </p:spPr>
      </p:pic>
      <p:sp>
        <p:nvSpPr>
          <p:cNvPr id="9" name="TextBox 8"/>
          <p:cNvSpPr txBox="1"/>
          <p:nvPr/>
        </p:nvSpPr>
        <p:spPr>
          <a:xfrm>
            <a:off x="5434798" y="3890207"/>
            <a:ext cx="21579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How do we train?</a:t>
            </a:r>
          </a:p>
        </p:txBody>
      </p:sp>
      <mc:AlternateContent xmlns:mc="http://schemas.openxmlformats.org/markup-compatibility/2006" xmlns:a14="http://schemas.microsoft.com/office/drawing/2010/main">
        <mc:Choice Requires="a14">
          <p:sp>
            <p:nvSpPr>
              <p:cNvPr id="2" name="TextBox 1"/>
              <p:cNvSpPr txBox="1"/>
              <p:nvPr/>
            </p:nvSpPr>
            <p:spPr>
              <a:xfrm>
                <a:off x="5223993" y="1932271"/>
                <a:ext cx="3082290" cy="36933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𝒉</m:t>
                      </m:r>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  </m:t>
                      </m:r>
                      <m:r>
                        <a:rPr kumimoji="0" lang="el-GR" sz="2400" b="1" i="1" u="none" strike="noStrike" kern="1200" cap="none" spc="0" normalizeH="0" baseline="0" noProof="0" smtClean="0">
                          <a:ln>
                            <a:noFill/>
                          </a:ln>
                          <a:solidFill>
                            <a:srgbClr val="6B9BC7"/>
                          </a:solidFill>
                          <a:effectLst/>
                          <a:uLnTx/>
                          <a:uFillTx/>
                          <a:latin typeface="Cambria Math" charset="0"/>
                          <a:ea typeface="+mn-ea"/>
                          <a:cs typeface="+mn-cs"/>
                        </a:rPr>
                        <m:t>𝝈</m:t>
                      </m:r>
                      <m:r>
                        <a:rPr kumimoji="0" lang="el-GR" sz="2400" b="1" i="1" u="none" strike="noStrike" kern="1200" cap="none" spc="0" normalizeH="0" baseline="0" noProof="0" smtClean="0">
                          <a:ln>
                            <a:noFill/>
                          </a:ln>
                          <a:solidFill>
                            <a:srgbClr val="6B9BC7"/>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6B9BC7"/>
                              </a:solidFill>
                              <a:effectLst/>
                              <a:uLnTx/>
                              <a:uFillTx/>
                              <a:latin typeface="Cambria Math" panose="02040503050406030204" pitchFamily="18" charset="0"/>
                              <a:ea typeface="+mn-ea"/>
                              <a:cs typeface="+mn-cs"/>
                            </a:rPr>
                          </m:ctrlPr>
                        </m:sSubPr>
                        <m:e>
                          <m:r>
                            <a:rPr kumimoji="0" lang="en-US" sz="2400" b="1" i="0" u="none" strike="noStrike" kern="1200" cap="none" spc="0" normalizeH="0" baseline="0" noProof="0" smtClean="0">
                              <a:ln>
                                <a:noFill/>
                              </a:ln>
                              <a:solidFill>
                                <a:srgbClr val="6B9BC7"/>
                              </a:solidFill>
                              <a:effectLst/>
                              <a:uLnTx/>
                              <a:uFillTx/>
                              <a:latin typeface="Cambria Math" charset="0"/>
                              <a:ea typeface="+mn-ea"/>
                              <a:cs typeface="+mn-cs"/>
                            </a:rPr>
                            <m:t>𝐖</m:t>
                          </m:r>
                        </m:e>
                        <m: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𝟏</m:t>
                          </m:r>
                        </m:sub>
                      </m:s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𝒙</m:t>
                      </m:r>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6B9BC7"/>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𝒃</m:t>
                          </m:r>
                        </m:e>
                        <m: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𝟏</m:t>
                          </m:r>
                        </m:sub>
                      </m:s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m:t>
                      </m:r>
                    </m:oMath>
                  </m:oMathPara>
                </a14:m>
                <a:endParaRPr kumimoji="0" lang="el-GR" sz="2400" b="1" i="0" u="none" strike="noStrike" kern="1200" cap="none" spc="0" normalizeH="0" baseline="0" noProof="0" dirty="0">
                  <a:ln>
                    <a:noFill/>
                  </a:ln>
                  <a:solidFill>
                    <a:srgbClr val="6B9BC7"/>
                  </a:solidFill>
                  <a:effectLst/>
                  <a:uLnTx/>
                  <a:uFillTx/>
                  <a:latin typeface="Century Gothic"/>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23993" y="1932271"/>
                <a:ext cx="3082290" cy="369332"/>
              </a:xfrm>
              <a:prstGeom prst="rect">
                <a:avLst/>
              </a:prstGeom>
              <a:blipFill rotWithShape="0">
                <a:blip r:embed="rId5"/>
                <a:stretch>
                  <a:fillRect t="-137705"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79538" y="2518430"/>
                <a:ext cx="246689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𝒚</m:t>
                      </m:r>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m:t>
                      </m:r>
                      <m:r>
                        <a:rPr kumimoji="0" lang="el-GR" sz="2400" b="1" i="1" u="none" strike="noStrike" kern="1200" cap="none" spc="0" normalizeH="0" baseline="0" noProof="0" smtClean="0">
                          <a:ln>
                            <a:noFill/>
                          </a:ln>
                          <a:solidFill>
                            <a:srgbClr val="9BB05E"/>
                          </a:solidFill>
                          <a:effectLst/>
                          <a:uLnTx/>
                          <a:uFillTx/>
                          <a:latin typeface="Cambria Math" charset="0"/>
                          <a:ea typeface="+mn-ea"/>
                          <a:cs typeface="+mn-cs"/>
                        </a:rPr>
                        <m:t>𝝈</m:t>
                      </m:r>
                      <m:r>
                        <a:rPr kumimoji="0" lang="el-GR" sz="2400" b="1" i="1" u="none" strike="noStrike" kern="1200" cap="none" spc="0" normalizeH="0" baseline="0" noProof="0" smtClean="0">
                          <a:ln>
                            <a:noFill/>
                          </a:ln>
                          <a:solidFill>
                            <a:srgbClr val="9BB05E"/>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9BB05E"/>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𝑾</m:t>
                          </m:r>
                        </m:e>
                        <m: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𝟐</m:t>
                          </m:r>
                        </m:sub>
                      </m:s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𝒉</m:t>
                      </m:r>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9BB05E"/>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𝒃</m:t>
                          </m:r>
                        </m:e>
                        <m: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𝟐</m:t>
                          </m:r>
                        </m:sub>
                      </m:s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m:t>
                      </m:r>
                    </m:oMath>
                  </m:oMathPara>
                </a14:m>
                <a:endParaRPr kumimoji="0" lang="el-GR" sz="2400" b="1" i="0" u="none" strike="noStrike" kern="1200" cap="none" spc="0" normalizeH="0" baseline="0" noProof="0" dirty="0">
                  <a:ln>
                    <a:noFill/>
                  </a:ln>
                  <a:solidFill>
                    <a:srgbClr val="9BB05E"/>
                  </a:solidFill>
                  <a:effectLst/>
                  <a:uLnTx/>
                  <a:uFillTx/>
                  <a:latin typeface="Century Gothic"/>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79538" y="2518430"/>
                <a:ext cx="2466894" cy="369332"/>
              </a:xfrm>
              <a:prstGeom prst="rect">
                <a:avLst/>
              </a:prstGeom>
              <a:blipFill rotWithShape="0">
                <a:blip r:embed="rId6"/>
                <a:stretch>
                  <a:fillRect l="-2222" r="-3457" b="-3770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14375" y="5608290"/>
                <a:ext cx="418704"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6B9BC7"/>
                          </a:solidFill>
                          <a:effectLst/>
                          <a:uLnTx/>
                          <a:uFillTx/>
                          <a:latin typeface="Cambria Math" charset="0"/>
                          <a:ea typeface="+mn-ea"/>
                          <a:cs typeface="+mn-cs"/>
                        </a:rPr>
                        <m:t>𝒉</m:t>
                      </m:r>
                    </m:oMath>
                  </m:oMathPara>
                </a14:m>
                <a:endParaRPr kumimoji="0" lang="el-GR" sz="2000" b="1"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014375" y="5608290"/>
                <a:ext cx="418704" cy="400110"/>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3509071" y="4402348"/>
                <a:ext cx="41069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9BB05E"/>
                          </a:solidFill>
                          <a:effectLst/>
                          <a:uLnTx/>
                          <a:uFillTx/>
                          <a:latin typeface="Cambria Math" charset="0"/>
                          <a:ea typeface="+mn-ea"/>
                          <a:cs typeface="+mn-cs"/>
                        </a:rPr>
                        <m:t>𝒚</m:t>
                      </m:r>
                    </m:oMath>
                  </m:oMathPara>
                </a14:m>
                <a:endParaRPr kumimoji="0" lang="el-GR" sz="2000" b="1" i="0" u="none" strike="noStrike" kern="1200" cap="none" spc="0" normalizeH="0" baseline="0" noProof="0" dirty="0">
                  <a:ln>
                    <a:noFill/>
                  </a:ln>
                  <a:solidFill>
                    <a:srgbClr val="9BB05E"/>
                  </a:solidFill>
                  <a:effectLst/>
                  <a:uLnTx/>
                  <a:uFillTx/>
                  <a:latin typeface="Century Gothic"/>
                  <a:ea typeface="+mn-ea"/>
                  <a:cs typeface="+mn-cs"/>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3509071" y="4402348"/>
                <a:ext cx="410690" cy="400110"/>
              </a:xfrm>
              <a:prstGeom prst="rect">
                <a:avLst/>
              </a:prstGeom>
              <a:blipFill rotWithShape="0">
                <a:blip r:embed="rId8"/>
                <a:stretch>
                  <a:fillRect b="-1060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506187" y="5006142"/>
                <a:ext cx="40427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FF0000"/>
                          </a:solidFill>
                          <a:effectLst/>
                          <a:uLnTx/>
                          <a:uFillTx/>
                          <a:latin typeface="Cambria Math" charset="0"/>
                          <a:ea typeface="+mn-ea"/>
                          <a:cs typeface="+mn-cs"/>
                        </a:rPr>
                        <m:t>𝒙</m:t>
                      </m:r>
                    </m:oMath>
                  </m:oMathPara>
                </a14:m>
                <a:endParaRPr kumimoji="0" lang="el-GR" sz="1800" b="1"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6" name="Ορθογώνιο 15"/>
              <p:cNvSpPr>
                <a:spLocks noRot="1" noChangeAspect="1" noMove="1" noResize="1" noEditPoints="1" noAdjustHandles="1" noChangeArrowheads="1" noChangeShapeType="1" noTextEdit="1"/>
              </p:cNvSpPr>
              <p:nvPr/>
            </p:nvSpPr>
            <p:spPr>
              <a:xfrm>
                <a:off x="506187" y="5006142"/>
                <a:ext cx="404277" cy="400110"/>
              </a:xfrm>
              <a:prstGeom prst="rect">
                <a:avLst/>
              </a:prstGeom>
              <a:blipFill rotWithShape="0">
                <a:blip r:embed="rId9"/>
                <a:stretch>
                  <a:fillRect/>
                </a:stretch>
              </a:blipFill>
            </p:spPr>
            <p:txBody>
              <a:bodyPr/>
              <a:lstStyle/>
              <a:p>
                <a:r>
                  <a:rPr lang="el-GR">
                    <a:noFill/>
                  </a:rPr>
                  <a:t> </a:t>
                </a:r>
              </a:p>
            </p:txBody>
          </p:sp>
        </mc:Fallback>
      </mc:AlternateContent>
      <p:grpSp>
        <p:nvGrpSpPr>
          <p:cNvPr id="11" name="Ομάδα 10"/>
          <p:cNvGrpSpPr/>
          <p:nvPr/>
        </p:nvGrpSpPr>
        <p:grpSpPr>
          <a:xfrm>
            <a:off x="4245370" y="4873466"/>
            <a:ext cx="4572000" cy="1200329"/>
            <a:chOff x="4245370" y="4873466"/>
            <a:chExt cx="4572000" cy="1200329"/>
          </a:xfrm>
        </p:grpSpPr>
        <p:sp>
          <p:nvSpPr>
            <p:cNvPr id="5" name="Rectangle 4"/>
            <p:cNvSpPr/>
            <p:nvPr/>
          </p:nvSpPr>
          <p:spPr>
            <a:xfrm>
              <a:off x="4245370" y="4873466"/>
              <a:ext cx="4572000" cy="1200329"/>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4 + 2 = 6 neurons (not counting inputs)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[3 x 4] + [4 x 2] = 20 weights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4 + 2 = 6 biases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8230"/>
                  </a:solidFill>
                  <a:effectLst/>
                  <a:uLnTx/>
                  <a:uFillTx/>
                  <a:latin typeface="Century Gothic"/>
                  <a:ea typeface="+mn-ea"/>
                  <a:cs typeface="+mn-cs"/>
                </a:rPr>
                <a:t>26</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r>
                <a:rPr kumimoji="0" lang="en-US" sz="1800" b="0" i="0" u="none" strike="noStrike" kern="1200" cap="none" spc="0" normalizeH="0" baseline="0" noProof="0" dirty="0">
                  <a:ln>
                    <a:noFill/>
                  </a:ln>
                  <a:solidFill>
                    <a:srgbClr val="E68230"/>
                  </a:solidFill>
                  <a:effectLst/>
                  <a:uLnTx/>
                  <a:uFillTx/>
                  <a:latin typeface="Century Gothic"/>
                  <a:ea typeface="+mn-ea"/>
                  <a:cs typeface="+mn-cs"/>
                </a:rPr>
                <a:t>learnable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parameters</a:t>
              </a: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765138" y="1186934"/>
            <a:ext cx="106792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a:ea typeface="+mn-ea"/>
                <a:cs typeface="+mn-cs"/>
              </a:rPr>
              <a:t>Weights</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Ορθογώνιο 18"/>
          <p:cNvSpPr/>
          <p:nvPr/>
        </p:nvSpPr>
        <p:spPr>
          <a:xfrm>
            <a:off x="4631647" y="3184002"/>
            <a:ext cx="240642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Activation functions</a:t>
            </a:r>
          </a:p>
        </p:txBody>
      </p:sp>
      <p:cxnSp>
        <p:nvCxnSpPr>
          <p:cNvPr id="21" name="Ευθύγραμμο βέλος σύνδεσης 20"/>
          <p:cNvCxnSpPr>
            <a:stCxn id="18" idx="2"/>
            <a:endCxn id="2" idx="0"/>
          </p:cNvCxnSpPr>
          <p:nvPr/>
        </p:nvCxnSpPr>
        <p:spPr>
          <a:xfrm flipH="1">
            <a:off x="6765138" y="1556266"/>
            <a:ext cx="533961"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712985" y="1556266"/>
            <a:ext cx="586114"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834861" y="2855452"/>
            <a:ext cx="325909"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834861" y="2301603"/>
            <a:ext cx="474499" cy="882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2D1BF6C0-956E-B049-80C9-E797435A70F5}"/>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154486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525700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525700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60206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5563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61389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525700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60206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55163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64882" y="2992264"/>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h = Sum(…)</a:t>
            </a:r>
          </a:p>
        </p:txBody>
      </p:sp>
      <p:cxnSp>
        <p:nvCxnSpPr>
          <p:cNvPr id="30" name="Straight Arrow Connector 29"/>
          <p:cNvCxnSpPr>
            <a:stCxn id="98" idx="0"/>
            <a:endCxn id="29" idx="2"/>
          </p:cNvCxnSpPr>
          <p:nvPr/>
        </p:nvCxnSpPr>
        <p:spPr>
          <a:xfrm flipV="1">
            <a:off x="1380589" y="3449544"/>
            <a:ext cx="3133694"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0" idx="0"/>
            <a:endCxn id="29" idx="2"/>
          </p:cNvCxnSpPr>
          <p:nvPr/>
        </p:nvCxnSpPr>
        <p:spPr>
          <a:xfrm flipV="1">
            <a:off x="3627551" y="3449544"/>
            <a:ext cx="886732"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9" idx="2"/>
          </p:cNvCxnSpPr>
          <p:nvPr/>
        </p:nvCxnSpPr>
        <p:spPr>
          <a:xfrm flipH="1" flipV="1">
            <a:off x="4514283" y="3449544"/>
            <a:ext cx="3243088"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366596" y="354711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38" name="TextBox 37"/>
          <p:cNvSpPr txBox="1"/>
          <p:nvPr/>
        </p:nvSpPr>
        <p:spPr>
          <a:xfrm>
            <a:off x="3970101" y="3806688"/>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39" name="TextBox 38"/>
          <p:cNvSpPr txBox="1"/>
          <p:nvPr/>
        </p:nvSpPr>
        <p:spPr>
          <a:xfrm>
            <a:off x="6232069" y="35471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40" name="Rectangle 39"/>
          <p:cNvSpPr/>
          <p:nvPr/>
        </p:nvSpPr>
        <p:spPr>
          <a:xfrm>
            <a:off x="3764882" y="1921171"/>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41" name="Straight Arrow Connector 40"/>
          <p:cNvCxnSpPr>
            <a:stCxn id="29" idx="0"/>
            <a:endCxn id="40" idx="2"/>
          </p:cNvCxnSpPr>
          <p:nvPr/>
        </p:nvCxnSpPr>
        <p:spPr>
          <a:xfrm flipV="1">
            <a:off x="4514283" y="2520030"/>
            <a:ext cx="0" cy="47223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59189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
        <p:nvSpPr>
          <p:cNvPr id="3" name="TextBox 2"/>
          <p:cNvSpPr txBox="1"/>
          <p:nvPr/>
        </p:nvSpPr>
        <p:spPr>
          <a:xfrm>
            <a:off x="494111" y="6414694"/>
            <a:ext cx="4380688" cy="369332"/>
          </a:xfrm>
          <a:prstGeom prst="rect">
            <a:avLst/>
          </a:prstGeom>
          <a:noFill/>
        </p:spPr>
        <p:txBody>
          <a:bodyPr wrap="none" rtlCol="0">
            <a:spAutoFit/>
          </a:bodyPr>
          <a:lstStyle/>
          <a:p>
            <a:r>
              <a:rPr lang="en-US" dirty="0">
                <a:latin typeface="CMU Bright Roman"/>
                <a:cs typeface="CMU Bright Roman"/>
                <a:hlinkClick r:id="rId2"/>
              </a:rPr>
              <a:t>http://deeplearning.net/tutorial/lstm.html</a:t>
            </a:r>
            <a:r>
              <a:rPr lang="en-US" dirty="0">
                <a:latin typeface="CMU Bright Roman"/>
                <a:cs typeface="CMU Bright Roman"/>
              </a:rPr>
              <a:t> </a:t>
            </a:r>
          </a:p>
        </p:txBody>
      </p:sp>
      <p:grpSp>
        <p:nvGrpSpPr>
          <p:cNvPr id="33" name="Group 32"/>
          <p:cNvGrpSpPr/>
          <p:nvPr/>
        </p:nvGrpSpPr>
        <p:grpSpPr>
          <a:xfrm>
            <a:off x="3934930" y="1324211"/>
            <a:ext cx="1158706" cy="535363"/>
            <a:chOff x="7179387" y="2004478"/>
            <a:chExt cx="1158706" cy="535363"/>
          </a:xfrm>
        </p:grpSpPr>
        <p:pic>
          <p:nvPicPr>
            <p:cNvPr id="35" name="Picture 34"/>
            <p:cNvPicPr>
              <a:picLocks noChangeAspect="1"/>
            </p:cNvPicPr>
            <p:nvPr/>
          </p:nvPicPr>
          <p:blipFill>
            <a:blip r:embed="rId3"/>
            <a:stretch>
              <a:fillRect/>
            </a:stretch>
          </p:blipFill>
          <p:spPr>
            <a:xfrm>
              <a:off x="7179387" y="2007218"/>
              <a:ext cx="532623" cy="532623"/>
            </a:xfrm>
            <a:prstGeom prst="rect">
              <a:avLst/>
            </a:prstGeom>
          </p:spPr>
        </p:pic>
        <p:pic>
          <p:nvPicPr>
            <p:cNvPr id="36" name="Picture 35"/>
            <p:cNvPicPr>
              <a:picLocks noChangeAspect="1"/>
            </p:cNvPicPr>
            <p:nvPr/>
          </p:nvPicPr>
          <p:blipFill>
            <a:blip r:embed="rId4"/>
            <a:stretch>
              <a:fillRect/>
            </a:stretch>
          </p:blipFill>
          <p:spPr>
            <a:xfrm>
              <a:off x="7802730" y="2004478"/>
              <a:ext cx="535363" cy="535363"/>
            </a:xfrm>
            <a:prstGeom prst="rect">
              <a:avLst/>
            </a:prstGeom>
          </p:spPr>
        </p:pic>
      </p:grpSp>
    </p:spTree>
    <p:extLst>
      <p:ext uri="{BB962C8B-B14F-4D97-AF65-F5344CB8AC3E}">
        <p14:creationId xmlns:p14="http://schemas.microsoft.com/office/powerpoint/2010/main" val="255384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sp>
        <p:nvSpPr>
          <p:cNvPr id="33" name="Content Placeholder 2"/>
          <p:cNvSpPr>
            <a:spLocks noGrp="1"/>
          </p:cNvSpPr>
          <p:nvPr>
            <p:ph idx="1"/>
          </p:nvPr>
        </p:nvSpPr>
        <p:spPr>
          <a:xfrm>
            <a:off x="457200" y="1600201"/>
            <a:ext cx="8229600" cy="2138076"/>
          </a:xfrm>
        </p:spPr>
        <p:txBody>
          <a:bodyPr>
            <a:normAutofit/>
          </a:bodyPr>
          <a:lstStyle/>
          <a:p>
            <a:r>
              <a:rPr lang="en-US" sz="2400" dirty="0">
                <a:latin typeface="CMU Bright Roman"/>
                <a:cs typeface="CMU Bright Roman"/>
              </a:rPr>
              <a:t>Given an image, produce a sentence describing its contents</a:t>
            </a:r>
          </a:p>
          <a:p>
            <a:pPr marL="0" indent="0">
              <a:buNone/>
            </a:pPr>
            <a:endParaRPr lang="en-US" sz="2400" dirty="0">
              <a:latin typeface="CMU Bright Roman"/>
              <a:cs typeface="CMU Bright Roman"/>
            </a:endParaRPr>
          </a:p>
          <a:p>
            <a:r>
              <a:rPr lang="en-US" sz="2400" dirty="0">
                <a:latin typeface="CMU Bright SemiBold"/>
                <a:cs typeface="CMU Bright SemiBold"/>
              </a:rPr>
              <a:t>Inputs:</a:t>
            </a:r>
            <a:r>
              <a:rPr lang="en-US" sz="2400" dirty="0">
                <a:latin typeface="CMU Bright Roman"/>
                <a:cs typeface="CMU Bright Roman"/>
              </a:rPr>
              <a:t> Image feature (from a CNN)</a:t>
            </a:r>
          </a:p>
          <a:p>
            <a:r>
              <a:rPr lang="en-US" sz="2400" dirty="0">
                <a:latin typeface="CMU Bright SemiBold"/>
                <a:cs typeface="CMU Bright SemiBold"/>
              </a:rPr>
              <a:t>Outputs:</a:t>
            </a:r>
            <a:r>
              <a:rPr lang="en-US" sz="2400" dirty="0">
                <a:latin typeface="CMU Bright Roman"/>
                <a:cs typeface="CMU Bright Roman"/>
              </a:rPr>
              <a:t> Multiple words (let’s consider one sentence)</a:t>
            </a:r>
          </a:p>
          <a:p>
            <a:endParaRPr lang="en-US" sz="2400" dirty="0">
              <a:latin typeface="CMU Bright Roman"/>
              <a:cs typeface="CMU Bright Roman"/>
            </a:endParaRPr>
          </a:p>
        </p:txBody>
      </p:sp>
      <p:pic>
        <p:nvPicPr>
          <p:cNvPr id="4" name="Picture 3"/>
          <p:cNvPicPr>
            <a:picLocks noChangeAspect="1"/>
          </p:cNvPicPr>
          <p:nvPr/>
        </p:nvPicPr>
        <p:blipFill>
          <a:blip r:embed="rId2"/>
          <a:stretch>
            <a:fillRect/>
          </a:stretch>
        </p:blipFill>
        <p:spPr>
          <a:xfrm>
            <a:off x="783833" y="3952879"/>
            <a:ext cx="1193512" cy="1193512"/>
          </a:xfrm>
          <a:prstGeom prst="rect">
            <a:avLst/>
          </a:prstGeom>
        </p:spPr>
      </p:pic>
      <p:sp>
        <p:nvSpPr>
          <p:cNvPr id="2" name="TextBox 1"/>
          <p:cNvSpPr txBox="1"/>
          <p:nvPr/>
        </p:nvSpPr>
        <p:spPr>
          <a:xfrm>
            <a:off x="1833585" y="4301414"/>
            <a:ext cx="2116706" cy="369332"/>
          </a:xfrm>
          <a:prstGeom prst="rect">
            <a:avLst/>
          </a:prstGeom>
          <a:noFill/>
        </p:spPr>
        <p:txBody>
          <a:bodyPr wrap="none" rtlCol="0" anchor="ctr">
            <a:spAutoFit/>
          </a:bodyPr>
          <a:lstStyle/>
          <a:p>
            <a:r>
              <a:rPr lang="en-US" dirty="0">
                <a:latin typeface="CMU Bright Roman"/>
                <a:cs typeface="CMU Bright Roman"/>
              </a:rPr>
              <a:t> : The dog is hiding</a:t>
            </a:r>
            <a:endParaRPr lang="en-US" dirty="0"/>
          </a:p>
        </p:txBody>
      </p:sp>
    </p:spTree>
    <p:extLst>
      <p:ext uri="{BB962C8B-B14F-4D97-AF65-F5344CB8AC3E}">
        <p14:creationId xmlns:p14="http://schemas.microsoft.com/office/powerpoint/2010/main" val="23475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340364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stCxn id="16" idx="0"/>
            <a:endCxn id="98" idx="2"/>
          </p:cNvCxnSpPr>
          <p:nvPr/>
        </p:nvCxnSpPr>
        <p:spPr>
          <a:xfrm flipV="1">
            <a:off x="1380589" y="3860925"/>
            <a:ext cx="0" cy="45762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pic>
        <p:nvPicPr>
          <p:cNvPr id="5" name="Picture 4"/>
          <p:cNvPicPr>
            <a:picLocks noChangeAspect="1"/>
          </p:cNvPicPr>
          <p:nvPr/>
        </p:nvPicPr>
        <p:blipFill>
          <a:blip r:embed="rId2"/>
          <a:stretch>
            <a:fillRect/>
          </a:stretch>
        </p:blipFill>
        <p:spPr>
          <a:xfrm>
            <a:off x="783833" y="5245023"/>
            <a:ext cx="1193512" cy="1193512"/>
          </a:xfrm>
          <a:prstGeom prst="rect">
            <a:avLst/>
          </a:prstGeom>
        </p:spPr>
      </p:pic>
      <p:sp>
        <p:nvSpPr>
          <p:cNvPr id="16" name="Rectangle 15"/>
          <p:cNvSpPr/>
          <p:nvPr/>
        </p:nvSpPr>
        <p:spPr>
          <a:xfrm>
            <a:off x="631188" y="4318553"/>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CNN</a:t>
            </a:r>
          </a:p>
        </p:txBody>
      </p:sp>
      <p:cxnSp>
        <p:nvCxnSpPr>
          <p:cNvPr id="17" name="Straight Arrow Connector 16"/>
          <p:cNvCxnSpPr>
            <a:stCxn id="5" idx="0"/>
            <a:endCxn id="16" idx="2"/>
          </p:cNvCxnSpPr>
          <p:nvPr/>
        </p:nvCxnSpPr>
        <p:spPr>
          <a:xfrm flipV="1">
            <a:off x="1380589" y="4775833"/>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7445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340364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stCxn id="16" idx="0"/>
            <a:endCxn id="98" idx="2"/>
          </p:cNvCxnSpPr>
          <p:nvPr/>
        </p:nvCxnSpPr>
        <p:spPr>
          <a:xfrm flipV="1">
            <a:off x="1380589" y="3860925"/>
            <a:ext cx="0" cy="45762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pic>
        <p:nvPicPr>
          <p:cNvPr id="5" name="Picture 4"/>
          <p:cNvPicPr>
            <a:picLocks noChangeAspect="1"/>
          </p:cNvPicPr>
          <p:nvPr/>
        </p:nvPicPr>
        <p:blipFill>
          <a:blip r:embed="rId2"/>
          <a:stretch>
            <a:fillRect/>
          </a:stretch>
        </p:blipFill>
        <p:spPr>
          <a:xfrm>
            <a:off x="783833" y="5245023"/>
            <a:ext cx="1193512" cy="1193512"/>
          </a:xfrm>
          <a:prstGeom prst="rect">
            <a:avLst/>
          </a:prstGeom>
        </p:spPr>
      </p:pic>
      <p:sp>
        <p:nvSpPr>
          <p:cNvPr id="16" name="Rectangle 15"/>
          <p:cNvSpPr/>
          <p:nvPr/>
        </p:nvSpPr>
        <p:spPr>
          <a:xfrm>
            <a:off x="631188" y="4318553"/>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CNN</a:t>
            </a:r>
          </a:p>
        </p:txBody>
      </p:sp>
      <p:cxnSp>
        <p:nvCxnSpPr>
          <p:cNvPr id="17" name="Straight Arrow Connector 16"/>
          <p:cNvCxnSpPr>
            <a:stCxn id="5" idx="0"/>
            <a:endCxn id="16" idx="2"/>
          </p:cNvCxnSpPr>
          <p:nvPr/>
        </p:nvCxnSpPr>
        <p:spPr>
          <a:xfrm flipV="1">
            <a:off x="1380589" y="4775833"/>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2878581" y="340172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8" name="Straight Arrow Connector 17"/>
          <p:cNvCxnSpPr>
            <a:stCxn id="9" idx="3"/>
          </p:cNvCxnSpPr>
          <p:nvPr/>
        </p:nvCxnSpPr>
        <p:spPr>
          <a:xfrm>
            <a:off x="4377383"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520878" y="367433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cxnSp>
        <p:nvCxnSpPr>
          <p:cNvPr id="28" name="Straight Arrow Connector 27"/>
          <p:cNvCxnSpPr/>
          <p:nvPr/>
        </p:nvCxnSpPr>
        <p:spPr>
          <a:xfrm>
            <a:off x="2129990"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265228" y="368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30" name="Straight Arrow Connector 29"/>
          <p:cNvCxnSpPr/>
          <p:nvPr/>
        </p:nvCxnSpPr>
        <p:spPr>
          <a:xfrm flipV="1">
            <a:off x="3617569" y="2932535"/>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295678" y="1483022"/>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35" name="TextBox 34"/>
          <p:cNvSpPr txBox="1"/>
          <p:nvPr/>
        </p:nvSpPr>
        <p:spPr>
          <a:xfrm>
            <a:off x="3557669" y="299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5" name="Rectangle 24"/>
          <p:cNvSpPr/>
          <p:nvPr/>
        </p:nvSpPr>
        <p:spPr>
          <a:xfrm>
            <a:off x="2878581" y="2333676"/>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26" name="Straight Arrow Connector 25"/>
          <p:cNvCxnSpPr/>
          <p:nvPr/>
        </p:nvCxnSpPr>
        <p:spPr>
          <a:xfrm flipV="1">
            <a:off x="3617569" y="1864486"/>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7176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340364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stCxn id="16" idx="0"/>
            <a:endCxn id="98" idx="2"/>
          </p:cNvCxnSpPr>
          <p:nvPr/>
        </p:nvCxnSpPr>
        <p:spPr>
          <a:xfrm flipV="1">
            <a:off x="1380589" y="3860925"/>
            <a:ext cx="0" cy="45762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pic>
        <p:nvPicPr>
          <p:cNvPr id="5" name="Picture 4"/>
          <p:cNvPicPr>
            <a:picLocks noChangeAspect="1"/>
          </p:cNvPicPr>
          <p:nvPr/>
        </p:nvPicPr>
        <p:blipFill>
          <a:blip r:embed="rId2"/>
          <a:stretch>
            <a:fillRect/>
          </a:stretch>
        </p:blipFill>
        <p:spPr>
          <a:xfrm>
            <a:off x="783833" y="5245023"/>
            <a:ext cx="1193512" cy="1193512"/>
          </a:xfrm>
          <a:prstGeom prst="rect">
            <a:avLst/>
          </a:prstGeom>
        </p:spPr>
      </p:pic>
      <p:sp>
        <p:nvSpPr>
          <p:cNvPr id="16" name="Rectangle 15"/>
          <p:cNvSpPr/>
          <p:nvPr/>
        </p:nvSpPr>
        <p:spPr>
          <a:xfrm>
            <a:off x="631188" y="4318553"/>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CNN</a:t>
            </a:r>
          </a:p>
        </p:txBody>
      </p:sp>
      <p:cxnSp>
        <p:nvCxnSpPr>
          <p:cNvPr id="17" name="Straight Arrow Connector 16"/>
          <p:cNvCxnSpPr>
            <a:stCxn id="5" idx="0"/>
            <a:endCxn id="16" idx="2"/>
          </p:cNvCxnSpPr>
          <p:nvPr/>
        </p:nvCxnSpPr>
        <p:spPr>
          <a:xfrm flipV="1">
            <a:off x="1380589" y="4775833"/>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2878581" y="340172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sp>
        <p:nvSpPr>
          <p:cNvPr id="13" name="Rectangle 12"/>
          <p:cNvSpPr/>
          <p:nvPr/>
        </p:nvSpPr>
        <p:spPr>
          <a:xfrm>
            <a:off x="5125543" y="340172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8" name="Straight Arrow Connector 17"/>
          <p:cNvCxnSpPr>
            <a:stCxn id="9" idx="3"/>
            <a:endCxn id="13" idx="1"/>
          </p:cNvCxnSpPr>
          <p:nvPr/>
        </p:nvCxnSpPr>
        <p:spPr>
          <a:xfrm>
            <a:off x="4377383"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520878" y="367433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cxnSp>
        <p:nvCxnSpPr>
          <p:cNvPr id="20" name="Straight Arrow Connector 19"/>
          <p:cNvCxnSpPr/>
          <p:nvPr/>
        </p:nvCxnSpPr>
        <p:spPr>
          <a:xfrm>
            <a:off x="6624345" y="36286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761676" y="368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3</a:t>
            </a:r>
            <a:endParaRPr lang="en-US" dirty="0">
              <a:latin typeface="CMU Bright Oblique"/>
              <a:cs typeface="CMU Bright Oblique"/>
            </a:endParaRPr>
          </a:p>
        </p:txBody>
      </p:sp>
      <p:cxnSp>
        <p:nvCxnSpPr>
          <p:cNvPr id="28" name="Straight Arrow Connector 27"/>
          <p:cNvCxnSpPr/>
          <p:nvPr/>
        </p:nvCxnSpPr>
        <p:spPr>
          <a:xfrm>
            <a:off x="2129990"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265228" y="368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30" name="Straight Arrow Connector 29"/>
          <p:cNvCxnSpPr/>
          <p:nvPr/>
        </p:nvCxnSpPr>
        <p:spPr>
          <a:xfrm flipV="1">
            <a:off x="3617569" y="2932535"/>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5869875" y="2934455"/>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295678" y="1483022"/>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33" name="TextBox 32"/>
          <p:cNvSpPr txBox="1"/>
          <p:nvPr/>
        </p:nvSpPr>
        <p:spPr>
          <a:xfrm>
            <a:off x="5565296" y="1483022"/>
            <a:ext cx="609158" cy="369332"/>
          </a:xfrm>
          <a:prstGeom prst="rect">
            <a:avLst/>
          </a:prstGeom>
          <a:noFill/>
        </p:spPr>
        <p:txBody>
          <a:bodyPr wrap="none" rtlCol="0">
            <a:spAutoFit/>
          </a:bodyPr>
          <a:lstStyle/>
          <a:p>
            <a:pPr algn="ctr"/>
            <a:r>
              <a:rPr lang="en-US" dirty="0">
                <a:latin typeface="CMU Bright Oblique"/>
                <a:cs typeface="CMU Bright Oblique"/>
              </a:rPr>
              <a:t>dog</a:t>
            </a:r>
          </a:p>
        </p:txBody>
      </p:sp>
      <p:cxnSp>
        <p:nvCxnSpPr>
          <p:cNvPr id="34" name="Straight Arrow Connector 33"/>
          <p:cNvCxnSpPr/>
          <p:nvPr/>
        </p:nvCxnSpPr>
        <p:spPr>
          <a:xfrm>
            <a:off x="7541798" y="3628665"/>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557669" y="299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36" name="TextBox 35"/>
          <p:cNvSpPr txBox="1"/>
          <p:nvPr/>
        </p:nvSpPr>
        <p:spPr>
          <a:xfrm>
            <a:off x="5809975" y="299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3</a:t>
            </a:r>
            <a:endParaRPr lang="en-US" dirty="0">
              <a:latin typeface="CMU Bright Oblique"/>
              <a:cs typeface="CMU Bright Oblique"/>
            </a:endParaRPr>
          </a:p>
        </p:txBody>
      </p:sp>
      <p:sp>
        <p:nvSpPr>
          <p:cNvPr id="25" name="Rectangle 24"/>
          <p:cNvSpPr/>
          <p:nvPr/>
        </p:nvSpPr>
        <p:spPr>
          <a:xfrm>
            <a:off x="2878581" y="2333676"/>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26" name="Straight Arrow Connector 25"/>
          <p:cNvCxnSpPr/>
          <p:nvPr/>
        </p:nvCxnSpPr>
        <p:spPr>
          <a:xfrm flipV="1">
            <a:off x="3617569" y="1864486"/>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120474" y="2333676"/>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37" name="Straight Arrow Connector 36"/>
          <p:cNvCxnSpPr/>
          <p:nvPr/>
        </p:nvCxnSpPr>
        <p:spPr>
          <a:xfrm flipV="1">
            <a:off x="5859462" y="1864486"/>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7644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RNN Outputs: Image Captions</a:t>
            </a:r>
          </a:p>
        </p:txBody>
      </p:sp>
      <p:grpSp>
        <p:nvGrpSpPr>
          <p:cNvPr id="8" name="Group 7"/>
          <p:cNvGrpSpPr/>
          <p:nvPr/>
        </p:nvGrpSpPr>
        <p:grpSpPr>
          <a:xfrm>
            <a:off x="457200" y="1411211"/>
            <a:ext cx="8367682" cy="4602761"/>
            <a:chOff x="457200" y="1650043"/>
            <a:chExt cx="8367682" cy="4602761"/>
          </a:xfrm>
        </p:grpSpPr>
        <p:pic>
          <p:nvPicPr>
            <p:cNvPr id="5" name="Picture 4" descr="Screenshot 2017-01-23 17.52.46.png"/>
            <p:cNvPicPr>
              <a:picLocks noChangeAspect="1"/>
            </p:cNvPicPr>
            <p:nvPr/>
          </p:nvPicPr>
          <p:blipFill rotWithShape="1">
            <a:blip r:embed="rId2">
              <a:extLst>
                <a:ext uri="{28A0092B-C50C-407E-A947-70E740481C1C}">
                  <a14:useLocalDpi xmlns:a14="http://schemas.microsoft.com/office/drawing/2010/main" val="0"/>
                </a:ext>
              </a:extLst>
            </a:blip>
            <a:srcRect b="34309"/>
            <a:stretch/>
          </p:blipFill>
          <p:spPr>
            <a:xfrm>
              <a:off x="457200" y="1650043"/>
              <a:ext cx="5614854" cy="4483347"/>
            </a:xfrm>
            <a:prstGeom prst="rect">
              <a:avLst/>
            </a:prstGeom>
          </p:spPr>
        </p:pic>
        <p:pic>
          <p:nvPicPr>
            <p:cNvPr id="6" name="Picture 5" descr="Screenshot 2017-01-23 17.52.46.png"/>
            <p:cNvPicPr>
              <a:picLocks noChangeAspect="1"/>
            </p:cNvPicPr>
            <p:nvPr/>
          </p:nvPicPr>
          <p:blipFill rotWithShape="1">
            <a:blip r:embed="rId2">
              <a:extLst>
                <a:ext uri="{28A0092B-C50C-407E-A947-70E740481C1C}">
                  <a14:useLocalDpi xmlns:a14="http://schemas.microsoft.com/office/drawing/2010/main" val="0"/>
                </a:ext>
              </a:extLst>
            </a:blip>
            <a:srcRect t="65532" r="51571"/>
            <a:stretch/>
          </p:blipFill>
          <p:spPr>
            <a:xfrm>
              <a:off x="6137185" y="1758601"/>
              <a:ext cx="2635120" cy="2279667"/>
            </a:xfrm>
            <a:prstGeom prst="rect">
              <a:avLst/>
            </a:prstGeom>
          </p:spPr>
        </p:pic>
        <p:pic>
          <p:nvPicPr>
            <p:cNvPr id="7" name="Picture 6" descr="Screenshot 2017-01-23 17.52.46.png"/>
            <p:cNvPicPr>
              <a:picLocks noChangeAspect="1"/>
            </p:cNvPicPr>
            <p:nvPr/>
          </p:nvPicPr>
          <p:blipFill rotWithShape="1">
            <a:blip r:embed="rId2">
              <a:extLst>
                <a:ext uri="{28A0092B-C50C-407E-A947-70E740481C1C}">
                  <a14:useLocalDpi xmlns:a14="http://schemas.microsoft.com/office/drawing/2010/main" val="0"/>
                </a:ext>
              </a:extLst>
            </a:blip>
            <a:srcRect l="49391" t="65849"/>
            <a:stretch/>
          </p:blipFill>
          <p:spPr>
            <a:xfrm>
              <a:off x="6072054" y="3994848"/>
              <a:ext cx="2752828" cy="2257956"/>
            </a:xfrm>
            <a:prstGeom prst="rect">
              <a:avLst/>
            </a:prstGeom>
          </p:spPr>
        </p:pic>
      </p:grpSp>
      <p:sp>
        <p:nvSpPr>
          <p:cNvPr id="9" name="TextBox 8"/>
          <p:cNvSpPr txBox="1"/>
          <p:nvPr/>
        </p:nvSpPr>
        <p:spPr>
          <a:xfrm>
            <a:off x="494111" y="6414694"/>
            <a:ext cx="6230538" cy="369332"/>
          </a:xfrm>
          <a:prstGeom prst="rect">
            <a:avLst/>
          </a:prstGeom>
          <a:noFill/>
        </p:spPr>
        <p:txBody>
          <a:bodyPr wrap="none" rtlCol="0">
            <a:spAutoFit/>
          </a:bodyPr>
          <a:lstStyle/>
          <a:p>
            <a:r>
              <a:rPr lang="en-US" dirty="0">
                <a:latin typeface="CMU Bright Roman"/>
                <a:cs typeface="CMU Bright Roman"/>
                <a:hlinkClick r:id="rId3"/>
              </a:rPr>
              <a:t>Show and Tell: A Neural Image Caption Generator, CVPR 15</a:t>
            </a:r>
            <a:endParaRPr lang="en-US" dirty="0">
              <a:latin typeface="CMU Bright Roman"/>
              <a:cs typeface="CMU Bright Roman"/>
            </a:endParaRPr>
          </a:p>
        </p:txBody>
      </p:sp>
    </p:spTree>
    <p:extLst>
      <p:ext uri="{BB962C8B-B14F-4D97-AF65-F5344CB8AC3E}">
        <p14:creationId xmlns:p14="http://schemas.microsoft.com/office/powerpoint/2010/main" val="32211748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RNN Outputs: Language Modeling</a:t>
            </a:r>
          </a:p>
        </p:txBody>
      </p:sp>
      <p:sp>
        <p:nvSpPr>
          <p:cNvPr id="9" name="TextBox 8"/>
          <p:cNvSpPr txBox="1"/>
          <p:nvPr/>
        </p:nvSpPr>
        <p:spPr>
          <a:xfrm>
            <a:off x="494111" y="6414694"/>
            <a:ext cx="5855691" cy="369332"/>
          </a:xfrm>
          <a:prstGeom prst="rect">
            <a:avLst/>
          </a:prstGeom>
          <a:noFill/>
        </p:spPr>
        <p:txBody>
          <a:bodyPr wrap="none" rtlCol="0">
            <a:spAutoFit/>
          </a:bodyPr>
          <a:lstStyle/>
          <a:p>
            <a:r>
              <a:rPr lang="en-US" dirty="0">
                <a:latin typeface="CMU Bright Roman"/>
                <a:cs typeface="CMU Bright Roman"/>
                <a:hlinkClick r:id="rId2"/>
              </a:rPr>
              <a:t>http://karpathy.github.io/2015/05/21/rnn-effectiveness/</a:t>
            </a:r>
            <a:r>
              <a:rPr lang="en-US" dirty="0">
                <a:latin typeface="CMU Bright Roman"/>
                <a:cs typeface="CMU Bright Roman"/>
              </a:rPr>
              <a:t> </a:t>
            </a:r>
          </a:p>
        </p:txBody>
      </p:sp>
      <p:sp>
        <p:nvSpPr>
          <p:cNvPr id="3" name="TextBox 2"/>
          <p:cNvSpPr txBox="1"/>
          <p:nvPr/>
        </p:nvSpPr>
        <p:spPr>
          <a:xfrm>
            <a:off x="452985" y="1964856"/>
            <a:ext cx="5180771" cy="3293209"/>
          </a:xfrm>
          <a:prstGeom prst="rect">
            <a:avLst/>
          </a:prstGeom>
          <a:noFill/>
        </p:spPr>
        <p:txBody>
          <a:bodyPr wrap="square" rtlCol="0">
            <a:spAutoFit/>
          </a:bodyPr>
          <a:lstStyle/>
          <a:p>
            <a:r>
              <a:rPr lang="en-US" sz="1600" dirty="0">
                <a:latin typeface="CMU Bright Roman"/>
                <a:cs typeface="CMU Bright Roman"/>
              </a:rPr>
              <a:t>VIOLA:</a:t>
            </a:r>
          </a:p>
          <a:p>
            <a:r>
              <a:rPr lang="en-US" sz="1600" dirty="0">
                <a:latin typeface="CMU Bright Roman"/>
                <a:cs typeface="CMU Bright Roman"/>
              </a:rPr>
              <a:t>Why, Salisbury must find his flesh and thought</a:t>
            </a:r>
          </a:p>
          <a:p>
            <a:r>
              <a:rPr lang="en-US" sz="1600" dirty="0">
                <a:latin typeface="CMU Bright Roman"/>
                <a:cs typeface="CMU Bright Roman"/>
              </a:rPr>
              <a:t>That which I am not aps, not a man and in fire,</a:t>
            </a:r>
          </a:p>
          <a:p>
            <a:r>
              <a:rPr lang="en-US" sz="1600" dirty="0">
                <a:latin typeface="CMU Bright Roman"/>
                <a:cs typeface="CMU Bright Roman"/>
              </a:rPr>
              <a:t>To show the reining of the raven and the wars</a:t>
            </a:r>
          </a:p>
          <a:p>
            <a:r>
              <a:rPr lang="en-US" sz="1600" dirty="0">
                <a:latin typeface="CMU Bright Roman"/>
                <a:cs typeface="CMU Bright Roman"/>
              </a:rPr>
              <a:t>To grace my hand reproach within, and not a fair are hand,</a:t>
            </a:r>
          </a:p>
          <a:p>
            <a:r>
              <a:rPr lang="en-US" sz="1600" dirty="0">
                <a:latin typeface="CMU Bright Roman"/>
                <a:cs typeface="CMU Bright Roman"/>
              </a:rPr>
              <a:t>That Caesar and my goodly father's world;</a:t>
            </a:r>
          </a:p>
          <a:p>
            <a:r>
              <a:rPr lang="en-US" sz="1600" dirty="0">
                <a:latin typeface="CMU Bright Roman"/>
                <a:cs typeface="CMU Bright Roman"/>
              </a:rPr>
              <a:t>When I was heaven of presence and our fleets,</a:t>
            </a:r>
          </a:p>
          <a:p>
            <a:r>
              <a:rPr lang="en-US" sz="1600" dirty="0">
                <a:latin typeface="CMU Bright Roman"/>
                <a:cs typeface="CMU Bright Roman"/>
              </a:rPr>
              <a:t>We spare with hours, but cut thy council I am great,</a:t>
            </a:r>
          </a:p>
          <a:p>
            <a:r>
              <a:rPr lang="en-US" sz="1600" dirty="0">
                <a:latin typeface="CMU Bright Roman"/>
                <a:cs typeface="CMU Bright Roman"/>
              </a:rPr>
              <a:t>Murdered and by thy master's ready there</a:t>
            </a:r>
          </a:p>
          <a:p>
            <a:r>
              <a:rPr lang="en-US" sz="1600" dirty="0">
                <a:latin typeface="CMU Bright Roman"/>
                <a:cs typeface="CMU Bright Roman"/>
              </a:rPr>
              <a:t>My power to give thee but so much as hell:</a:t>
            </a:r>
          </a:p>
          <a:p>
            <a:r>
              <a:rPr lang="en-US" sz="1600" dirty="0">
                <a:latin typeface="CMU Bright Roman"/>
                <a:cs typeface="CMU Bright Roman"/>
              </a:rPr>
              <a:t>Some service in the noble bondman here,</a:t>
            </a:r>
          </a:p>
          <a:p>
            <a:r>
              <a:rPr lang="en-US" sz="1600" dirty="0">
                <a:latin typeface="CMU Bright Roman"/>
                <a:cs typeface="CMU Bright Roman"/>
              </a:rPr>
              <a:t>Would show him to her wine.</a:t>
            </a:r>
          </a:p>
        </p:txBody>
      </p:sp>
      <p:sp>
        <p:nvSpPr>
          <p:cNvPr id="4" name="TextBox 3"/>
          <p:cNvSpPr txBox="1"/>
          <p:nvPr/>
        </p:nvSpPr>
        <p:spPr>
          <a:xfrm>
            <a:off x="5360987" y="1964855"/>
            <a:ext cx="3407535" cy="2554545"/>
          </a:xfrm>
          <a:prstGeom prst="rect">
            <a:avLst/>
          </a:prstGeom>
          <a:noFill/>
        </p:spPr>
        <p:txBody>
          <a:bodyPr wrap="square" rtlCol="0">
            <a:spAutoFit/>
          </a:bodyPr>
          <a:lstStyle/>
          <a:p>
            <a:r>
              <a:rPr lang="en-US" sz="1600" dirty="0">
                <a:latin typeface="CMU Bright Roman"/>
                <a:cs typeface="CMU Bright Roman"/>
              </a:rPr>
              <a:t>KING LEAR:</a:t>
            </a:r>
          </a:p>
          <a:p>
            <a:r>
              <a:rPr lang="en-US" sz="1600" dirty="0">
                <a:latin typeface="CMU Bright Roman"/>
                <a:cs typeface="CMU Bright Roman"/>
              </a:rPr>
              <a:t>O, if you were a feeble sight, the courtesy of your law,</a:t>
            </a:r>
          </a:p>
          <a:p>
            <a:r>
              <a:rPr lang="en-US" sz="1600" dirty="0">
                <a:latin typeface="CMU Bright Roman"/>
                <a:cs typeface="CMU Bright Roman"/>
              </a:rPr>
              <a:t>Your sight and several breath, will wear the gods</a:t>
            </a:r>
          </a:p>
          <a:p>
            <a:r>
              <a:rPr lang="en-US" sz="1600" dirty="0">
                <a:latin typeface="CMU Bright Roman"/>
                <a:cs typeface="CMU Bright Roman"/>
              </a:rPr>
              <a:t>With his heads, and my hands are </a:t>
            </a:r>
            <a:r>
              <a:rPr lang="en-US" sz="1600" dirty="0" err="1">
                <a:latin typeface="CMU Bright Roman"/>
                <a:cs typeface="CMU Bright Roman"/>
              </a:rPr>
              <a:t>wonder'd</a:t>
            </a:r>
            <a:r>
              <a:rPr lang="en-US" sz="1600" dirty="0">
                <a:latin typeface="CMU Bright Roman"/>
                <a:cs typeface="CMU Bright Roman"/>
              </a:rPr>
              <a:t> at the deeds,</a:t>
            </a:r>
          </a:p>
          <a:p>
            <a:r>
              <a:rPr lang="en-US" sz="1600" dirty="0">
                <a:latin typeface="CMU Bright Roman"/>
                <a:cs typeface="CMU Bright Roman"/>
              </a:rPr>
              <a:t>So drop upon your lordship's head, and your opinion</a:t>
            </a:r>
          </a:p>
          <a:p>
            <a:r>
              <a:rPr lang="en-US" sz="1600" dirty="0">
                <a:latin typeface="CMU Bright Roman"/>
                <a:cs typeface="CMU Bright Roman"/>
              </a:rPr>
              <a:t>Shall be against your </a:t>
            </a:r>
            <a:r>
              <a:rPr lang="en-US" sz="1600" dirty="0" err="1">
                <a:latin typeface="CMU Bright Roman"/>
                <a:cs typeface="CMU Bright Roman"/>
              </a:rPr>
              <a:t>honour</a:t>
            </a:r>
            <a:r>
              <a:rPr lang="en-US" sz="1600" dirty="0">
                <a:latin typeface="CMU Bright Roman"/>
                <a:cs typeface="CMU Bright Roman"/>
              </a:rPr>
              <a:t>.</a:t>
            </a:r>
          </a:p>
        </p:txBody>
      </p:sp>
    </p:spTree>
    <p:extLst>
      <p:ext uri="{BB962C8B-B14F-4D97-AF65-F5344CB8AC3E}">
        <p14:creationId xmlns:p14="http://schemas.microsoft.com/office/powerpoint/2010/main" val="16407652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Input – Output Scenarios</a:t>
            </a:r>
          </a:p>
        </p:txBody>
      </p:sp>
      <p:grpSp>
        <p:nvGrpSpPr>
          <p:cNvPr id="22" name="Group 21"/>
          <p:cNvGrpSpPr/>
          <p:nvPr/>
        </p:nvGrpSpPr>
        <p:grpSpPr>
          <a:xfrm>
            <a:off x="210464" y="1497733"/>
            <a:ext cx="2491833" cy="946494"/>
            <a:chOff x="210464" y="1833229"/>
            <a:chExt cx="2491833" cy="946494"/>
          </a:xfrm>
        </p:grpSpPr>
        <p:grpSp>
          <p:nvGrpSpPr>
            <p:cNvPr id="6" name="Group 5"/>
            <p:cNvGrpSpPr/>
            <p:nvPr/>
          </p:nvGrpSpPr>
          <p:grpSpPr>
            <a:xfrm>
              <a:off x="2370923" y="1833229"/>
              <a:ext cx="331374" cy="946494"/>
              <a:chOff x="2370923" y="1833229"/>
              <a:chExt cx="331374" cy="946494"/>
            </a:xfrm>
          </p:grpSpPr>
          <p:sp>
            <p:nvSpPr>
              <p:cNvPr id="25" name="Rectangle 24"/>
              <p:cNvSpPr/>
              <p:nvPr/>
            </p:nvSpPr>
            <p:spPr>
              <a:xfrm>
                <a:off x="2370923" y="2132713"/>
                <a:ext cx="331374" cy="347526"/>
              </a:xfrm>
              <a:prstGeom prst="rect">
                <a:avLst/>
              </a:prstGeom>
              <a:solidFill>
                <a:srgbClr val="FAC090">
                  <a:alpha val="33000"/>
                </a:srgb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26" name="Straight Arrow Connector 25"/>
              <p:cNvCxnSpPr/>
              <p:nvPr/>
            </p:nvCxnSpPr>
            <p:spPr>
              <a:xfrm flipV="1">
                <a:off x="2536610" y="248023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2536610" y="183322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210464" y="2132713"/>
              <a:ext cx="1825019" cy="369332"/>
            </a:xfrm>
            <a:prstGeom prst="rect">
              <a:avLst/>
            </a:prstGeom>
            <a:noFill/>
          </p:spPr>
          <p:txBody>
            <a:bodyPr wrap="square" rtlCol="0">
              <a:spAutoFit/>
            </a:bodyPr>
            <a:lstStyle/>
            <a:p>
              <a:r>
                <a:rPr lang="en-US" dirty="0">
                  <a:latin typeface="CMU Bright Roman"/>
                  <a:cs typeface="CMU Bright Roman"/>
                </a:rPr>
                <a:t>Single - Single</a:t>
              </a:r>
            </a:p>
          </p:txBody>
        </p:sp>
      </p:grpSp>
      <p:grpSp>
        <p:nvGrpSpPr>
          <p:cNvPr id="15" name="Group 14"/>
          <p:cNvGrpSpPr/>
          <p:nvPr/>
        </p:nvGrpSpPr>
        <p:grpSpPr>
          <a:xfrm>
            <a:off x="210464" y="2524852"/>
            <a:ext cx="4379551" cy="946494"/>
            <a:chOff x="210464" y="2860348"/>
            <a:chExt cx="4379551" cy="946494"/>
          </a:xfrm>
        </p:grpSpPr>
        <p:grpSp>
          <p:nvGrpSpPr>
            <p:cNvPr id="7" name="Group 6"/>
            <p:cNvGrpSpPr/>
            <p:nvPr/>
          </p:nvGrpSpPr>
          <p:grpSpPr>
            <a:xfrm>
              <a:off x="2370923" y="2860348"/>
              <a:ext cx="2219092" cy="946494"/>
              <a:chOff x="2370923" y="2860348"/>
              <a:chExt cx="2219092" cy="946494"/>
            </a:xfrm>
          </p:grpSpPr>
          <p:sp>
            <p:nvSpPr>
              <p:cNvPr id="27" name="Rectangle 26"/>
              <p:cNvSpPr/>
              <p:nvPr/>
            </p:nvSpPr>
            <p:spPr>
              <a:xfrm>
                <a:off x="2370923"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7" name="Straight Arrow Connector 36"/>
              <p:cNvCxnSpPr>
                <a:endCxn id="27" idx="2"/>
              </p:cNvCxnSpPr>
              <p:nvPr/>
            </p:nvCxnSpPr>
            <p:spPr>
              <a:xfrm flipV="1">
                <a:off x="2536610" y="350735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3"/>
              </p:cNvCxnSpPr>
              <p:nvPr/>
            </p:nvCxnSpPr>
            <p:spPr>
              <a:xfrm>
                <a:off x="2702297" y="3333595"/>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004049"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0" name="Straight Arrow Connector 39"/>
              <p:cNvCxnSpPr/>
              <p:nvPr/>
            </p:nvCxnSpPr>
            <p:spPr>
              <a:xfrm flipV="1">
                <a:off x="3168223" y="286034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333911" y="3333595"/>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635663"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3" name="Straight Arrow Connector 42"/>
              <p:cNvCxnSpPr/>
              <p:nvPr/>
            </p:nvCxnSpPr>
            <p:spPr>
              <a:xfrm flipV="1">
                <a:off x="3799837" y="286034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956889" y="3333595"/>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258641"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6" name="Straight Arrow Connector 45"/>
              <p:cNvCxnSpPr/>
              <p:nvPr/>
            </p:nvCxnSpPr>
            <p:spPr>
              <a:xfrm flipV="1">
                <a:off x="4422815" y="286034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6" name="TextBox 75"/>
            <p:cNvSpPr txBox="1"/>
            <p:nvPr/>
          </p:nvSpPr>
          <p:spPr>
            <a:xfrm>
              <a:off x="210464" y="3138026"/>
              <a:ext cx="1825019" cy="369332"/>
            </a:xfrm>
            <a:prstGeom prst="rect">
              <a:avLst/>
            </a:prstGeom>
            <a:noFill/>
          </p:spPr>
          <p:txBody>
            <a:bodyPr wrap="square" rtlCol="0">
              <a:spAutoFit/>
            </a:bodyPr>
            <a:lstStyle/>
            <a:p>
              <a:r>
                <a:rPr lang="en-US" dirty="0">
                  <a:latin typeface="CMU Bright Roman"/>
                  <a:cs typeface="CMU Bright Roman"/>
                </a:rPr>
                <a:t>Single - Multiple</a:t>
              </a:r>
            </a:p>
          </p:txBody>
        </p:sp>
      </p:grpSp>
      <p:grpSp>
        <p:nvGrpSpPr>
          <p:cNvPr id="14" name="Group 13"/>
          <p:cNvGrpSpPr/>
          <p:nvPr/>
        </p:nvGrpSpPr>
        <p:grpSpPr>
          <a:xfrm>
            <a:off x="210464" y="3587858"/>
            <a:ext cx="4378038" cy="946494"/>
            <a:chOff x="210464" y="3923354"/>
            <a:chExt cx="4378038" cy="946494"/>
          </a:xfrm>
        </p:grpSpPr>
        <p:grpSp>
          <p:nvGrpSpPr>
            <p:cNvPr id="10" name="Group 9"/>
            <p:cNvGrpSpPr/>
            <p:nvPr/>
          </p:nvGrpSpPr>
          <p:grpSpPr>
            <a:xfrm>
              <a:off x="2365637" y="3923354"/>
              <a:ext cx="2222865" cy="946494"/>
              <a:chOff x="2365637" y="3923354"/>
              <a:chExt cx="2222865" cy="946494"/>
            </a:xfrm>
          </p:grpSpPr>
          <p:sp>
            <p:nvSpPr>
              <p:cNvPr id="47" name="Rectangle 46"/>
              <p:cNvSpPr/>
              <p:nvPr/>
            </p:nvSpPr>
            <p:spPr>
              <a:xfrm>
                <a:off x="2365637"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8" name="Straight Arrow Connector 47"/>
              <p:cNvCxnSpPr/>
              <p:nvPr/>
            </p:nvCxnSpPr>
            <p:spPr>
              <a:xfrm flipV="1">
                <a:off x="2536610" y="45703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2695499" y="439660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2997251"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1" name="Straight Arrow Connector 50"/>
              <p:cNvCxnSpPr/>
              <p:nvPr/>
            </p:nvCxnSpPr>
            <p:spPr>
              <a:xfrm flipV="1">
                <a:off x="3161425" y="45703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318477" y="439660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3620229"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4" name="Straight Arrow Connector 53"/>
              <p:cNvCxnSpPr/>
              <p:nvPr/>
            </p:nvCxnSpPr>
            <p:spPr>
              <a:xfrm flipV="1">
                <a:off x="3784403" y="45703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4257128"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6" name="Straight Arrow Connector 55"/>
              <p:cNvCxnSpPr/>
              <p:nvPr/>
            </p:nvCxnSpPr>
            <p:spPr>
              <a:xfrm>
                <a:off x="3951603" y="440717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422815" y="392335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7" name="TextBox 76"/>
            <p:cNvSpPr txBox="1"/>
            <p:nvPr/>
          </p:nvSpPr>
          <p:spPr>
            <a:xfrm>
              <a:off x="210464" y="4211935"/>
              <a:ext cx="1825019" cy="369332"/>
            </a:xfrm>
            <a:prstGeom prst="rect">
              <a:avLst/>
            </a:prstGeom>
            <a:noFill/>
          </p:spPr>
          <p:txBody>
            <a:bodyPr wrap="square" rtlCol="0">
              <a:spAutoFit/>
            </a:bodyPr>
            <a:lstStyle/>
            <a:p>
              <a:r>
                <a:rPr lang="en-US" dirty="0">
                  <a:latin typeface="CMU Bright Roman"/>
                  <a:cs typeface="CMU Bright Roman"/>
                </a:rPr>
                <a:t>Multiple - Single</a:t>
              </a:r>
            </a:p>
          </p:txBody>
        </p:sp>
      </p:grpSp>
      <p:grpSp>
        <p:nvGrpSpPr>
          <p:cNvPr id="8" name="Group 7"/>
          <p:cNvGrpSpPr/>
          <p:nvPr/>
        </p:nvGrpSpPr>
        <p:grpSpPr>
          <a:xfrm>
            <a:off x="2364125" y="4698790"/>
            <a:ext cx="3489437" cy="946494"/>
            <a:chOff x="2364125" y="5034286"/>
            <a:chExt cx="3489437" cy="946494"/>
          </a:xfrm>
        </p:grpSpPr>
        <p:sp>
          <p:nvSpPr>
            <p:cNvPr id="58" name="Rectangle 57"/>
            <p:cNvSpPr/>
            <p:nvPr/>
          </p:nvSpPr>
          <p:spPr>
            <a:xfrm>
              <a:off x="2364125"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9" name="Straight Arrow Connector 58"/>
            <p:cNvCxnSpPr/>
            <p:nvPr/>
          </p:nvCxnSpPr>
          <p:spPr>
            <a:xfrm flipV="1">
              <a:off x="2536610"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693987"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2995739"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62" name="Straight Arrow Connector 61"/>
            <p:cNvCxnSpPr/>
            <p:nvPr/>
          </p:nvCxnSpPr>
          <p:spPr>
            <a:xfrm flipV="1">
              <a:off x="3159913"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3316965"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3618717"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65" name="Straight Arrow Connector 64"/>
            <p:cNvCxnSpPr/>
            <p:nvPr/>
          </p:nvCxnSpPr>
          <p:spPr>
            <a:xfrm flipV="1">
              <a:off x="3782891"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4255616"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67" name="Straight Arrow Connector 66"/>
            <p:cNvCxnSpPr/>
            <p:nvPr/>
          </p:nvCxnSpPr>
          <p:spPr>
            <a:xfrm>
              <a:off x="3950091" y="5518106"/>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4421303"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887230" y="5344343"/>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70" name="Straight Arrow Connector 69"/>
            <p:cNvCxnSpPr/>
            <p:nvPr/>
          </p:nvCxnSpPr>
          <p:spPr>
            <a:xfrm>
              <a:off x="4581705" y="5528679"/>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5052917" y="504485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5522188" y="5344343"/>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73" name="Straight Arrow Connector 72"/>
            <p:cNvCxnSpPr/>
            <p:nvPr/>
          </p:nvCxnSpPr>
          <p:spPr>
            <a:xfrm>
              <a:off x="5216663" y="5528679"/>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5687875" y="504485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210464" y="4979657"/>
            <a:ext cx="2153661" cy="369332"/>
          </a:xfrm>
          <a:prstGeom prst="rect">
            <a:avLst/>
          </a:prstGeom>
          <a:noFill/>
        </p:spPr>
        <p:txBody>
          <a:bodyPr wrap="square" rtlCol="0">
            <a:spAutoFit/>
          </a:bodyPr>
          <a:lstStyle/>
          <a:p>
            <a:r>
              <a:rPr lang="en-US" dirty="0">
                <a:latin typeface="CMU Bright Roman"/>
                <a:cs typeface="CMU Bright Roman"/>
              </a:rPr>
              <a:t>Multiple - Multiple</a:t>
            </a:r>
          </a:p>
        </p:txBody>
      </p:sp>
      <p:sp>
        <p:nvSpPr>
          <p:cNvPr id="79" name="TextBox 78"/>
          <p:cNvSpPr txBox="1"/>
          <p:nvPr/>
        </p:nvSpPr>
        <p:spPr>
          <a:xfrm>
            <a:off x="6162834" y="1797217"/>
            <a:ext cx="2981166" cy="369332"/>
          </a:xfrm>
          <a:prstGeom prst="rect">
            <a:avLst/>
          </a:prstGeom>
          <a:noFill/>
        </p:spPr>
        <p:txBody>
          <a:bodyPr wrap="square" rtlCol="0">
            <a:spAutoFit/>
          </a:bodyPr>
          <a:lstStyle/>
          <a:p>
            <a:r>
              <a:rPr lang="en-US" dirty="0">
                <a:latin typeface="CMU Bright Roman"/>
                <a:cs typeface="CMU Bright Roman"/>
              </a:rPr>
              <a:t>Feed-forward Network</a:t>
            </a:r>
          </a:p>
        </p:txBody>
      </p:sp>
      <p:sp>
        <p:nvSpPr>
          <p:cNvPr id="80" name="TextBox 79"/>
          <p:cNvSpPr txBox="1"/>
          <p:nvPr/>
        </p:nvSpPr>
        <p:spPr>
          <a:xfrm>
            <a:off x="6162834" y="2802530"/>
            <a:ext cx="2981166" cy="369332"/>
          </a:xfrm>
          <a:prstGeom prst="rect">
            <a:avLst/>
          </a:prstGeom>
          <a:noFill/>
        </p:spPr>
        <p:txBody>
          <a:bodyPr wrap="square" rtlCol="0">
            <a:spAutoFit/>
          </a:bodyPr>
          <a:lstStyle/>
          <a:p>
            <a:r>
              <a:rPr lang="en-US" dirty="0">
                <a:latin typeface="CMU Bright Roman"/>
                <a:cs typeface="CMU Bright Roman"/>
              </a:rPr>
              <a:t>Image Captioning</a:t>
            </a:r>
          </a:p>
        </p:txBody>
      </p:sp>
      <p:sp>
        <p:nvSpPr>
          <p:cNvPr id="81" name="TextBox 80"/>
          <p:cNvSpPr txBox="1"/>
          <p:nvPr/>
        </p:nvSpPr>
        <p:spPr>
          <a:xfrm>
            <a:off x="6162834" y="3876439"/>
            <a:ext cx="2981166" cy="369332"/>
          </a:xfrm>
          <a:prstGeom prst="rect">
            <a:avLst/>
          </a:prstGeom>
          <a:noFill/>
        </p:spPr>
        <p:txBody>
          <a:bodyPr wrap="square" rtlCol="0">
            <a:spAutoFit/>
          </a:bodyPr>
          <a:lstStyle/>
          <a:p>
            <a:r>
              <a:rPr lang="en-US" dirty="0">
                <a:latin typeface="CMU Bright Roman"/>
                <a:cs typeface="CMU Bright Roman"/>
              </a:rPr>
              <a:t>Sentiment Classification</a:t>
            </a:r>
          </a:p>
        </p:txBody>
      </p:sp>
      <p:sp>
        <p:nvSpPr>
          <p:cNvPr id="82" name="TextBox 81"/>
          <p:cNvSpPr txBox="1"/>
          <p:nvPr/>
        </p:nvSpPr>
        <p:spPr>
          <a:xfrm>
            <a:off x="6162834" y="4979657"/>
            <a:ext cx="2981166" cy="369332"/>
          </a:xfrm>
          <a:prstGeom prst="rect">
            <a:avLst/>
          </a:prstGeom>
          <a:noFill/>
        </p:spPr>
        <p:txBody>
          <a:bodyPr wrap="square" rtlCol="0">
            <a:spAutoFit/>
          </a:bodyPr>
          <a:lstStyle/>
          <a:p>
            <a:r>
              <a:rPr lang="en-US" dirty="0">
                <a:latin typeface="CMU Bright Roman"/>
                <a:cs typeface="CMU Bright Roman"/>
              </a:rPr>
              <a:t>Translation</a:t>
            </a:r>
          </a:p>
        </p:txBody>
      </p:sp>
      <p:grpSp>
        <p:nvGrpSpPr>
          <p:cNvPr id="84" name="Group 83"/>
          <p:cNvGrpSpPr/>
          <p:nvPr/>
        </p:nvGrpSpPr>
        <p:grpSpPr>
          <a:xfrm>
            <a:off x="2357772" y="5773765"/>
            <a:ext cx="2222865" cy="946494"/>
            <a:chOff x="2364125" y="5034286"/>
            <a:chExt cx="2222865" cy="946494"/>
          </a:xfrm>
        </p:grpSpPr>
        <p:sp>
          <p:nvSpPr>
            <p:cNvPr id="85" name="Rectangle 84"/>
            <p:cNvSpPr/>
            <p:nvPr/>
          </p:nvSpPr>
          <p:spPr>
            <a:xfrm>
              <a:off x="2364125"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6" name="Straight Arrow Connector 85"/>
            <p:cNvCxnSpPr/>
            <p:nvPr/>
          </p:nvCxnSpPr>
          <p:spPr>
            <a:xfrm flipV="1">
              <a:off x="2536610"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2693987"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2995739"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9" name="Straight Arrow Connector 88"/>
            <p:cNvCxnSpPr/>
            <p:nvPr/>
          </p:nvCxnSpPr>
          <p:spPr>
            <a:xfrm flipV="1">
              <a:off x="3159913"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3316965"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3618717"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92" name="Straight Arrow Connector 91"/>
            <p:cNvCxnSpPr/>
            <p:nvPr/>
          </p:nvCxnSpPr>
          <p:spPr>
            <a:xfrm flipV="1">
              <a:off x="3782891"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55616"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94" name="Straight Arrow Connector 93"/>
            <p:cNvCxnSpPr/>
            <p:nvPr/>
          </p:nvCxnSpPr>
          <p:spPr>
            <a:xfrm>
              <a:off x="3950091" y="5518106"/>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3166266"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3782891"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4427656"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6162834" y="6051443"/>
            <a:ext cx="2981166" cy="369332"/>
          </a:xfrm>
          <a:prstGeom prst="rect">
            <a:avLst/>
          </a:prstGeom>
          <a:noFill/>
        </p:spPr>
        <p:txBody>
          <a:bodyPr wrap="square" rtlCol="0">
            <a:spAutoFit/>
          </a:bodyPr>
          <a:lstStyle/>
          <a:p>
            <a:r>
              <a:rPr lang="en-US" dirty="0">
                <a:latin typeface="CMU Bright Roman"/>
                <a:cs typeface="CMU Bright Roman"/>
              </a:rPr>
              <a:t>Image Captioning</a:t>
            </a:r>
          </a:p>
        </p:txBody>
      </p:sp>
    </p:spTree>
    <p:extLst>
      <p:ext uri="{BB962C8B-B14F-4D97-AF65-F5344CB8AC3E}">
        <p14:creationId xmlns:p14="http://schemas.microsoft.com/office/powerpoint/2010/main" val="43880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10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for an RNN</a:t>
            </a:r>
          </a:p>
        </p:txBody>
      </p:sp>
      <p:pic>
        <p:nvPicPr>
          <p:cNvPr id="3" name="Picture 2" descr="Screen Shot 2016-04-10 at 6.15.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628" y="2144486"/>
            <a:ext cx="5816600" cy="2514600"/>
          </a:xfrm>
          <a:prstGeom prst="rect">
            <a:avLst/>
          </a:prstGeom>
        </p:spPr>
      </p:pic>
      <p:sp>
        <p:nvSpPr>
          <p:cNvPr id="4" name="TextBox 3"/>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sp>
        <p:nvSpPr>
          <p:cNvPr id="5" name="TextBox 4"/>
          <p:cNvSpPr txBox="1"/>
          <p:nvPr/>
        </p:nvSpPr>
        <p:spPr>
          <a:xfrm>
            <a:off x="3447143" y="1569357"/>
            <a:ext cx="2252690" cy="369332"/>
          </a:xfrm>
          <a:prstGeom prst="rect">
            <a:avLst/>
          </a:prstGeom>
          <a:noFill/>
        </p:spPr>
        <p:txBody>
          <a:bodyPr wrap="none" rtlCol="0">
            <a:spAutoFit/>
          </a:bodyPr>
          <a:lstStyle/>
          <a:p>
            <a:r>
              <a:rPr lang="en-US" dirty="0"/>
              <a:t>Sequence of outputs</a:t>
            </a:r>
          </a:p>
        </p:txBody>
      </p:sp>
      <p:sp>
        <p:nvSpPr>
          <p:cNvPr id="6" name="TextBox 5"/>
          <p:cNvSpPr txBox="1"/>
          <p:nvPr/>
        </p:nvSpPr>
        <p:spPr>
          <a:xfrm>
            <a:off x="3599543" y="4978400"/>
            <a:ext cx="2113717" cy="369332"/>
          </a:xfrm>
          <a:prstGeom prst="rect">
            <a:avLst/>
          </a:prstGeom>
          <a:noFill/>
        </p:spPr>
        <p:txBody>
          <a:bodyPr wrap="none" rtlCol="0">
            <a:spAutoFit/>
          </a:bodyPr>
          <a:lstStyle/>
          <a:p>
            <a:r>
              <a:rPr lang="en-US" dirty="0"/>
              <a:t>Sequence of inputs</a:t>
            </a:r>
          </a:p>
        </p:txBody>
      </p:sp>
      <p:sp>
        <p:nvSpPr>
          <p:cNvPr id="7" name="Rectangular Callout 6"/>
          <p:cNvSpPr/>
          <p:nvPr/>
        </p:nvSpPr>
        <p:spPr>
          <a:xfrm>
            <a:off x="1142999" y="5152571"/>
            <a:ext cx="1505857" cy="1052286"/>
          </a:xfrm>
          <a:prstGeom prst="wedgeRectCallout">
            <a:avLst>
              <a:gd name="adj1" fmla="val 41215"/>
              <a:gd name="adj2" fmla="val -11077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of sequence marker</a:t>
            </a:r>
          </a:p>
        </p:txBody>
      </p:sp>
      <p:sp>
        <p:nvSpPr>
          <p:cNvPr id="8" name="Rectangular Callout 7"/>
          <p:cNvSpPr/>
          <p:nvPr/>
        </p:nvSpPr>
        <p:spPr>
          <a:xfrm>
            <a:off x="6611256" y="5152571"/>
            <a:ext cx="1505857" cy="1052286"/>
          </a:xfrm>
          <a:prstGeom prst="wedgeRectCallout">
            <a:avLst>
              <a:gd name="adj1" fmla="val -23845"/>
              <a:gd name="adj2" fmla="val -1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End of sequence marker</a:t>
            </a:r>
          </a:p>
        </p:txBody>
      </p:sp>
      <p:sp>
        <p:nvSpPr>
          <p:cNvPr id="9" name="Rectangular Callout 8"/>
          <p:cNvSpPr/>
          <p:nvPr/>
        </p:nvSpPr>
        <p:spPr>
          <a:xfrm>
            <a:off x="457201" y="1569357"/>
            <a:ext cx="1451428" cy="1660072"/>
          </a:xfrm>
          <a:prstGeom prst="wedgeRectCallout">
            <a:avLst>
              <a:gd name="adj1" fmla="val 132473"/>
              <a:gd name="adj2" fmla="val 5968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Some information is passed from one subunit to the next</a:t>
            </a:r>
          </a:p>
        </p:txBody>
      </p:sp>
    </p:spTree>
    <p:extLst>
      <p:ext uri="{BB962C8B-B14F-4D97-AF65-F5344CB8AC3E}">
        <p14:creationId xmlns:p14="http://schemas.microsoft.com/office/powerpoint/2010/main" val="205883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for an 1980’s RNN</a:t>
            </a:r>
          </a:p>
        </p:txBody>
      </p:sp>
      <p:pic>
        <p:nvPicPr>
          <p:cNvPr id="3" name="Picture 2" descr="Screen Shot 2016-04-10 at 6.15.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283" y="4880660"/>
            <a:ext cx="3747636" cy="1620157"/>
          </a:xfrm>
          <a:prstGeom prst="rect">
            <a:avLst/>
          </a:prstGeom>
        </p:spPr>
      </p:pic>
      <p:pic>
        <p:nvPicPr>
          <p:cNvPr id="10" name="Picture 9"/>
          <p:cNvPicPr>
            <a:picLocks noChangeAspect="1"/>
          </p:cNvPicPr>
          <p:nvPr/>
        </p:nvPicPr>
        <p:blipFill>
          <a:blip r:embed="rId3"/>
          <a:stretch>
            <a:fillRect/>
          </a:stretch>
        </p:blipFill>
        <p:spPr>
          <a:xfrm rot="16200000">
            <a:off x="2990" y="2896293"/>
            <a:ext cx="2232095" cy="1112062"/>
          </a:xfrm>
          <a:prstGeom prst="rect">
            <a:avLst/>
          </a:prstGeom>
        </p:spPr>
      </p:pic>
      <p:pic>
        <p:nvPicPr>
          <p:cNvPr id="11" name="Picture 10"/>
          <p:cNvPicPr>
            <a:picLocks noChangeAspect="1"/>
          </p:cNvPicPr>
          <p:nvPr/>
        </p:nvPicPr>
        <p:blipFill>
          <a:blip r:embed="rId3"/>
          <a:stretch>
            <a:fillRect/>
          </a:stretch>
        </p:blipFill>
        <p:spPr>
          <a:xfrm rot="16200000">
            <a:off x="1316050" y="2896293"/>
            <a:ext cx="2232095" cy="1112062"/>
          </a:xfrm>
          <a:prstGeom prst="rect">
            <a:avLst/>
          </a:prstGeom>
        </p:spPr>
      </p:pic>
      <p:pic>
        <p:nvPicPr>
          <p:cNvPr id="12" name="Picture 11"/>
          <p:cNvPicPr>
            <a:picLocks noChangeAspect="1"/>
          </p:cNvPicPr>
          <p:nvPr/>
        </p:nvPicPr>
        <p:blipFill>
          <a:blip r:embed="rId3"/>
          <a:stretch>
            <a:fillRect/>
          </a:stretch>
        </p:blipFill>
        <p:spPr>
          <a:xfrm rot="16200000">
            <a:off x="2737500" y="2896293"/>
            <a:ext cx="2232095" cy="1112062"/>
          </a:xfrm>
          <a:prstGeom prst="rect">
            <a:avLst/>
          </a:prstGeom>
        </p:spPr>
      </p:pic>
      <p:pic>
        <p:nvPicPr>
          <p:cNvPr id="13" name="Picture 12"/>
          <p:cNvPicPr>
            <a:picLocks noChangeAspect="1"/>
          </p:cNvPicPr>
          <p:nvPr/>
        </p:nvPicPr>
        <p:blipFill>
          <a:blip r:embed="rId3"/>
          <a:stretch>
            <a:fillRect/>
          </a:stretch>
        </p:blipFill>
        <p:spPr>
          <a:xfrm rot="16200000">
            <a:off x="6190998" y="2896293"/>
            <a:ext cx="2232095" cy="1112062"/>
          </a:xfrm>
          <a:prstGeom prst="rect">
            <a:avLst/>
          </a:prstGeom>
        </p:spPr>
      </p:pic>
      <p:cxnSp>
        <p:nvCxnSpPr>
          <p:cNvPr id="17" name="Straight Connector 16"/>
          <p:cNvCxnSpPr/>
          <p:nvPr/>
        </p:nvCxnSpPr>
        <p:spPr>
          <a:xfrm>
            <a:off x="1118736" y="3302000"/>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800349" y="3309257"/>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800349" y="4172858"/>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2213378" y="4027715"/>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04145" y="3292928"/>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085758" y="3300185"/>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085758" y="4163786"/>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3498787" y="4018643"/>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98902" y="3283856"/>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680515" y="3291113"/>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680515" y="4154714"/>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5093544" y="4009571"/>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000970" y="3274784"/>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682583" y="3282041"/>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682583" y="4145642"/>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7095612" y="4000499"/>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542643" y="3628571"/>
            <a:ext cx="415498" cy="369332"/>
          </a:xfrm>
          <a:prstGeom prst="rect">
            <a:avLst/>
          </a:prstGeom>
          <a:noFill/>
        </p:spPr>
        <p:txBody>
          <a:bodyPr wrap="none" rtlCol="0">
            <a:spAutoFit/>
          </a:bodyPr>
          <a:lstStyle/>
          <a:p>
            <a:r>
              <a:rPr lang="en-US" dirty="0"/>
              <a:t>…</a:t>
            </a:r>
          </a:p>
        </p:txBody>
      </p:sp>
      <p:sp>
        <p:nvSpPr>
          <p:cNvPr id="37" name="TextBox 36"/>
          <p:cNvSpPr txBox="1"/>
          <p:nvPr/>
        </p:nvSpPr>
        <p:spPr>
          <a:xfrm>
            <a:off x="320423" y="5133324"/>
            <a:ext cx="4089156"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Problem with this: it’s extremely deep and very hard to train</a:t>
            </a:r>
          </a:p>
        </p:txBody>
      </p:sp>
    </p:spTree>
    <p:extLst>
      <p:ext uri="{BB962C8B-B14F-4D97-AF65-F5344CB8AC3E}">
        <p14:creationId xmlns:p14="http://schemas.microsoft.com/office/powerpoint/2010/main" val="420943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Training</a:t>
            </a:r>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a:ea typeface="+mn-ea"/>
                <a:cs typeface="+mn-cs"/>
              </a:rPr>
              <a:t>Sample labeled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a:ea typeface="+mn-ea"/>
                <a:cs typeface="+mn-cs"/>
              </a:rPr>
              <a:t>(</a:t>
            </a:r>
            <a:r>
              <a:rPr kumimoji="0" lang="en-US" sz="2000" b="1" i="0" u="none" strike="noStrike" kern="1200" cap="none" spc="0" normalizeH="0" baseline="0" noProof="0" dirty="0">
                <a:ln>
                  <a:noFill/>
                </a:ln>
                <a:solidFill>
                  <a:prstClr val="white"/>
                </a:solidFill>
                <a:effectLst/>
                <a:uLnTx/>
                <a:uFillTx/>
                <a:latin typeface="Century Gothic"/>
                <a:ea typeface="+mn-ea"/>
                <a:cs typeface="+mn-cs"/>
              </a:rPr>
              <a:t>batch</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Forward</a:t>
            </a:r>
            <a:r>
              <a:rPr kumimoji="0" lang="en-US" sz="2000" b="0" i="0" u="none" strike="noStrike" kern="1200" cap="none" spc="0" normalizeH="0" baseline="0" noProof="0" dirty="0">
                <a:ln>
                  <a:noFill/>
                </a:ln>
                <a:solidFill>
                  <a:prstClr val="white"/>
                </a:solidFill>
                <a:effectLst/>
                <a:uLnTx/>
                <a:uFillTx/>
                <a:latin typeface="Century Gothic"/>
                <a:ea typeface="+mn-ea"/>
                <a:cs typeface="+mn-cs"/>
              </a:rPr>
              <a:t> </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it through the network, get predictions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Back-propagate</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 the errors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Update</a:t>
            </a:r>
            <a:r>
              <a:rPr kumimoji="0" lang="en-US" sz="2000" b="0" i="0" u="none" strike="noStrike" kern="1200" cap="none" spc="0" normalizeH="0" baseline="0" noProof="0" dirty="0">
                <a:ln>
                  <a:noFill/>
                </a:ln>
                <a:solidFill>
                  <a:prstClr val="white"/>
                </a:solidFill>
                <a:effectLst/>
                <a:uLnTx/>
                <a:uFillTx/>
                <a:latin typeface="Century Gothic"/>
                <a:ea typeface="+mn-ea"/>
                <a:cs typeface="+mn-cs"/>
              </a:rPr>
              <a:t> </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the network weights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55600" y="3373490"/>
                <a:ext cx="588010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Optimize (min. or max.)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objective/cost function </a:t>
                </a:r>
                <a14:m>
                  <m:oMath xmlns:m="http://schemas.openxmlformats.org/officeDocument/2006/math">
                    <m:r>
                      <a:rPr kumimoji="0" lang="en-US" sz="1800" b="1" i="1" u="none" strike="noStrike" kern="1200" cap="none" spc="0" normalizeH="0" baseline="0" noProof="0" smtClean="0">
                        <a:ln>
                          <a:noFill/>
                        </a:ln>
                        <a:solidFill>
                          <a:srgbClr val="E68230"/>
                        </a:solidFill>
                        <a:effectLst/>
                        <a:uLnTx/>
                        <a:uFillTx/>
                        <a:latin typeface="Cambria Math" charset="0"/>
                        <a:ea typeface="+mn-ea"/>
                        <a:cs typeface="+mn-cs"/>
                      </a:rPr>
                      <m:t>𝑱</m:t>
                    </m:r>
                    <m:r>
                      <a:rPr kumimoji="0" lang="en-US" sz="1800" b="1" i="1" u="none" strike="noStrike" kern="1200" cap="none" spc="0" normalizeH="0" baseline="0" noProof="0" smtClean="0">
                        <a:ln>
                          <a:noFill/>
                        </a:ln>
                        <a:solidFill>
                          <a:srgbClr val="E68230"/>
                        </a:solidFill>
                        <a:effectLst/>
                        <a:uLnTx/>
                        <a:uFillTx/>
                        <a:latin typeface="Cambria Math" charset="0"/>
                        <a:ea typeface="+mn-ea"/>
                        <a:cs typeface="+mn-cs"/>
                      </a:rPr>
                      <m:t>(</m:t>
                    </m:r>
                    <m:r>
                      <a:rPr kumimoji="0" lang="el-GR" sz="1800" b="1" i="1" u="none" strike="noStrike" kern="1200" cap="none" spc="0" normalizeH="0" baseline="0" noProof="0" smtClean="0">
                        <a:ln>
                          <a:noFill/>
                        </a:ln>
                        <a:solidFill>
                          <a:srgbClr val="E68230"/>
                        </a:solidFill>
                        <a:effectLst/>
                        <a:uLnTx/>
                        <a:uFillTx/>
                        <a:latin typeface="Cambria Math" charset="0"/>
                        <a:ea typeface="+mn-ea"/>
                        <a:cs typeface="+mn-cs"/>
                      </a:rPr>
                      <m:t>𝜽</m:t>
                    </m:r>
                    <m:r>
                      <a:rPr kumimoji="0" lang="el-GR" sz="1800" b="1" i="1" u="none" strike="noStrike" kern="1200" cap="none" spc="0" normalizeH="0" baseline="0" noProof="0" smtClean="0">
                        <a:ln>
                          <a:noFill/>
                        </a:ln>
                        <a:solidFill>
                          <a:srgbClr val="E68230"/>
                        </a:solidFill>
                        <a:effectLst/>
                        <a:uLnTx/>
                        <a:uFillTx/>
                        <a:latin typeface="Cambria Math" charset="0"/>
                        <a:ea typeface="+mn-ea"/>
                        <a:cs typeface="+mn-cs"/>
                      </a:rPr>
                      <m:t>)</m:t>
                    </m:r>
                  </m:oMath>
                </a14:m>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Generate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error signal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that measures difference between predictions and 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rotWithShape="0">
                <a:blip r:embed="rId5"/>
                <a:stretch>
                  <a:fillRect l="-829" t="-3289" r="-104" b="-9211"/>
                </a:stretch>
              </a:blipFill>
            </p:spPr>
            <p:txBody>
              <a:bodyPr/>
              <a:lstStyle/>
              <a:p>
                <a:r>
                  <a:rPr lang="el-GR">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Use error signal to change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weights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and get more accurate predictions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Subtracting a fraction of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gradient</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moves you towards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(local) minimum of the cost function</a:t>
            </a:r>
            <a:endParaRPr kumimoji="0" lang="el-GR" sz="1800" b="1" i="0" u="none" strike="noStrike" kern="1200" cap="none" spc="0" normalizeH="0" baseline="0" noProof="0" dirty="0">
              <a:ln>
                <a:noFill/>
              </a:ln>
              <a:solidFill>
                <a:srgbClr val="E68230"/>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 name="Ορθογώνιο 4"/>
          <p:cNvSpPr/>
          <p:nvPr/>
        </p:nvSpPr>
        <p:spPr>
          <a:xfrm>
            <a:off x="1787857" y="6384342"/>
            <a:ext cx="7016694" cy="230832"/>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https</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a:t>
            </a: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medium.com</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a:t>
            </a: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ramrajchandradevan</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/the-evolution-of-gradient-descend-optimization-algorithm-4106a6702d39</a:t>
            </a:r>
          </a:p>
        </p:txBody>
      </p:sp>
    </p:spTree>
    <p:extLst>
      <p:ext uri="{BB962C8B-B14F-4D97-AF65-F5344CB8AC3E}">
        <p14:creationId xmlns:p14="http://schemas.microsoft.com/office/powerpoint/2010/main" val="38074622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Bidirectional RNNs</a:t>
            </a:r>
          </a:p>
        </p:txBody>
      </p:sp>
      <p:sp>
        <p:nvSpPr>
          <p:cNvPr id="15" name="AutoShape 6" descr="/var/folders/86/bm6qd9v503vfsddhv99qv8rr0000gn/T/com.microsoft.Powerpoint/WebArchiveCopyPasteTempFiles/latex.php?latex=t&amp;bg=ffffff&amp;fg=000&amp;s=0"/>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16" name="Εικόνα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22" y="2479634"/>
            <a:ext cx="4160296" cy="2718231"/>
          </a:xfrm>
          <a:prstGeom prst="rect">
            <a:avLst/>
          </a:prstGeom>
        </p:spPr>
      </p:pic>
      <mc:AlternateContent xmlns:mc="http://schemas.openxmlformats.org/markup-compatibility/2006" xmlns:a14="http://schemas.microsoft.com/office/drawing/2010/main">
        <mc:Choice Requires="a14">
          <p:sp>
            <p:nvSpPr>
              <p:cNvPr id="18" name="Ορθογώνιο 17"/>
              <p:cNvSpPr/>
              <p:nvPr/>
            </p:nvSpPr>
            <p:spPr>
              <a:xfrm>
                <a:off x="294856" y="5696106"/>
                <a:ext cx="8285409" cy="709553"/>
              </a:xfrm>
              <a:prstGeom prst="rect">
                <a:avLst/>
              </a:prstGeom>
            </p:spPr>
            <p:txBody>
              <a:bodyPr wrap="square">
                <a:spAutoFit/>
              </a:bodyPr>
              <a:lstStyle/>
              <a:p>
                <a:pPr lvl="0" defTabSz="914400" eaLnBrk="0" fontAlgn="base" hangingPunct="0">
                  <a:spcBef>
                    <a:spcPct val="0"/>
                  </a:spcBef>
                  <a:spcAft>
                    <a:spcPct val="0"/>
                  </a:spcAft>
                </a:pPr>
                <a:r>
                  <a:rPr lang="el-GR" altLang="el-GR" dirty="0" err="1"/>
                  <a:t>two</a:t>
                </a:r>
                <a:r>
                  <a:rPr lang="el-GR" altLang="el-GR" dirty="0"/>
                  <a:t> </a:t>
                </a:r>
                <a:r>
                  <a:rPr lang="el-GR" altLang="el-GR" dirty="0" err="1"/>
                  <a:t>RNNs</a:t>
                </a:r>
                <a:r>
                  <a:rPr lang="el-GR" altLang="el-GR" dirty="0"/>
                  <a:t> </a:t>
                </a:r>
                <a:r>
                  <a:rPr lang="el-GR" altLang="el-GR" dirty="0" err="1"/>
                  <a:t>stacked</a:t>
                </a:r>
                <a:r>
                  <a:rPr lang="el-GR" altLang="el-GR" dirty="0"/>
                  <a:t> on </a:t>
                </a:r>
                <a:r>
                  <a:rPr lang="el-GR" altLang="el-GR" dirty="0" err="1"/>
                  <a:t>top</a:t>
                </a:r>
                <a:r>
                  <a:rPr lang="el-GR" altLang="el-GR" dirty="0"/>
                  <a:t> of </a:t>
                </a:r>
                <a:r>
                  <a:rPr lang="el-GR" altLang="el-GR" dirty="0" err="1"/>
                  <a:t>each</a:t>
                </a:r>
                <a:r>
                  <a:rPr lang="el-GR" altLang="el-GR" dirty="0"/>
                  <a:t> </a:t>
                </a:r>
                <a:r>
                  <a:rPr lang="el-GR" altLang="el-GR" dirty="0" err="1"/>
                  <a:t>other</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is</a:t>
                </a:r>
                <a:r>
                  <a:rPr lang="el-GR" altLang="el-GR" dirty="0"/>
                  <a:t> </a:t>
                </a:r>
                <a:r>
                  <a:rPr lang="el-GR" altLang="el-GR" dirty="0" err="1"/>
                  <a:t>computed</a:t>
                </a:r>
                <a:r>
                  <a:rPr lang="el-GR" altLang="el-GR" dirty="0"/>
                  <a:t> </a:t>
                </a:r>
                <a:r>
                  <a:rPr lang="el-GR" altLang="el-GR" dirty="0" err="1"/>
                  <a:t>based</a:t>
                </a:r>
                <a:r>
                  <a:rPr lang="el-GR" altLang="el-GR" dirty="0"/>
                  <a:t> on the </a:t>
                </a:r>
                <a:r>
                  <a:rPr lang="el-GR" altLang="el-GR" dirty="0" err="1"/>
                  <a:t>hidden</a:t>
                </a:r>
                <a:r>
                  <a:rPr lang="el-GR" altLang="el-GR" dirty="0"/>
                  <a:t> </a:t>
                </a:r>
                <a:r>
                  <a:rPr lang="el-GR" altLang="el-GR" dirty="0" err="1"/>
                  <a:t>state</a:t>
                </a:r>
                <a:r>
                  <a:rPr lang="el-GR" altLang="el-GR" dirty="0"/>
                  <a:t> of </a:t>
                </a:r>
                <a:r>
                  <a:rPr lang="el-GR" altLang="el-GR" dirty="0" err="1"/>
                  <a:t>both</a:t>
                </a:r>
                <a:r>
                  <a:rPr lang="el-GR" altLang="el-GR" dirty="0"/>
                  <a:t> </a:t>
                </a:r>
                <a:r>
                  <a:rPr lang="el-GR" altLang="el-GR" dirty="0" err="1"/>
                  <a:t>RNNs</a:t>
                </a:r>
                <a:r>
                  <a:rPr lang="en-US" altLang="el-GR" dirty="0"/>
                  <a:t> </a:t>
                </a:r>
                <a14:m>
                  <m:oMath xmlns:m="http://schemas.openxmlformats.org/officeDocument/2006/math">
                    <m:d>
                      <m:dPr>
                        <m:begChr m:val="["/>
                        <m:endChr m:val="]"/>
                        <m:ctrlPr>
                          <a:rPr lang="mr-IN"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i="1">
                        <a:latin typeface="Cambria Math" charset="0"/>
                      </a:rPr>
                      <m:t> </m:t>
                    </m:r>
                  </m:oMath>
                </a14:m>
                <a:endParaRPr lang="el-GR" altLang="el-GR"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294856" y="5696106"/>
                <a:ext cx="8285409" cy="709553"/>
              </a:xfrm>
              <a:prstGeom prst="rect">
                <a:avLst/>
              </a:prstGeom>
              <a:blipFill rotWithShape="0">
                <a:blip r:embed="rId3"/>
                <a:stretch>
                  <a:fillRect l="-588" t="-4274" b="-60684"/>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9" name="Ορθογώνιο 18"/>
              <p:cNvSpPr/>
              <p:nvPr/>
            </p:nvSpPr>
            <p:spPr>
              <a:xfrm>
                <a:off x="4398062" y="3350092"/>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r>
                            <a:rPr lang="en-US" b="0" i="1" smtClean="0">
                              <a:latin typeface="Cambria Math" charset="0"/>
                            </a:rPr>
                            <m:t>+1</m:t>
                          </m:r>
                        </m:sub>
                      </m:sSub>
                      <m:r>
                        <a:rPr lang="en-US" i="1">
                          <a:latin typeface="Cambria Math" charset="0"/>
                        </a:rPr>
                        <m:t>+</m:t>
                      </m:r>
                      <m:sSup>
                        <m:sSupPr>
                          <m:ctrlPr>
                            <a:rPr lang="el-GR" i="1" smtClean="0">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19" name="Ορθογώνιο 18"/>
              <p:cNvSpPr>
                <a:spLocks noRot="1" noChangeAspect="1" noMove="1" noResize="1" noEditPoints="1" noAdjustHandles="1" noChangeArrowheads="1" noChangeShapeType="1" noTextEdit="1"/>
              </p:cNvSpPr>
              <p:nvPr/>
            </p:nvSpPr>
            <p:spPr>
              <a:xfrm>
                <a:off x="4398062" y="3350092"/>
                <a:ext cx="3311804" cy="410305"/>
              </a:xfrm>
              <a:prstGeom prst="rect">
                <a:avLst/>
              </a:prstGeom>
              <a:blipFill rotWithShape="0">
                <a:blip r:embed="rId4"/>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0" name="Ορθογώνιο 19"/>
              <p:cNvSpPr/>
              <p:nvPr/>
            </p:nvSpPr>
            <p:spPr>
              <a:xfrm>
                <a:off x="4462961" y="2808988"/>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20" name="Ορθογώνιο 19"/>
              <p:cNvSpPr>
                <a:spLocks noRot="1" noChangeAspect="1" noMove="1" noResize="1" noEditPoints="1" noAdjustHandles="1" noChangeArrowheads="1" noChangeShapeType="1" noTextEdit="1"/>
              </p:cNvSpPr>
              <p:nvPr/>
            </p:nvSpPr>
            <p:spPr>
              <a:xfrm>
                <a:off x="4462961" y="2808988"/>
                <a:ext cx="3311804" cy="410305"/>
              </a:xfrm>
              <a:prstGeom prst="rect">
                <a:avLst/>
              </a:prstGeom>
              <a:blipFill rotWithShape="0">
                <a:blip r:embed="rId5"/>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462961" y="3876013"/>
                <a:ext cx="1938288" cy="432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𝑡</m:t>
                          </m:r>
                        </m:sub>
                      </m:sSub>
                      <m:r>
                        <a:rPr lang="en-US" b="0" i="1" smtClean="0">
                          <a:latin typeface="Cambria Math" charset="0"/>
                        </a:rPr>
                        <m:t>=</m:t>
                      </m:r>
                      <m:r>
                        <a:rPr lang="en-US" b="0" i="1" smtClean="0">
                          <a:latin typeface="Cambria Math" charset="0"/>
                        </a:rPr>
                        <m:t>𝑓</m:t>
                      </m:r>
                      <m:d>
                        <m:dPr>
                          <m:ctrlPr>
                            <a:rPr lang="mr-IN" b="0" i="1" smtClean="0">
                              <a:latin typeface="Cambria Math" panose="02040503050406030204" pitchFamily="18" charset="0"/>
                            </a:rPr>
                          </m:ctrlPr>
                        </m:dPr>
                        <m:e>
                          <m:r>
                            <a:rPr lang="en-US" b="0" i="1" smtClean="0">
                              <a:latin typeface="Cambria Math" charset="0"/>
                            </a:rPr>
                            <m:t> </m:t>
                          </m:r>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b="0" i="1" smtClean="0">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b="0" i="1" smtClean="0">
                              <a:latin typeface="Cambria Math" charset="0"/>
                            </a:rPr>
                            <m:t> </m:t>
                          </m:r>
                        </m:e>
                      </m:d>
                    </m:oMath>
                  </m:oMathPara>
                </a14:m>
                <a:endParaRPr lang="el-GR" dirty="0"/>
              </a:p>
            </p:txBody>
          </p:sp>
        </mc:Choice>
        <mc:Fallback xmlns="">
          <p:sp>
            <p:nvSpPr>
              <p:cNvPr id="21" name="TextBox 20"/>
              <p:cNvSpPr txBox="1">
                <a:spLocks noRot="1" noChangeAspect="1" noMove="1" noResize="1" noEditPoints="1" noAdjustHandles="1" noChangeArrowheads="1" noChangeShapeType="1" noTextEdit="1"/>
              </p:cNvSpPr>
              <p:nvPr/>
            </p:nvSpPr>
            <p:spPr>
              <a:xfrm>
                <a:off x="4462961" y="3876013"/>
                <a:ext cx="1938288" cy="432554"/>
              </a:xfrm>
              <a:prstGeom prst="rect">
                <a:avLst/>
              </a:prstGeom>
              <a:blipFill rotWithShape="0">
                <a:blip r:embed="rId6"/>
                <a:stretch>
                  <a:fillRect t="-71831" b="-100000"/>
                </a:stretch>
              </a:blipFill>
            </p:spPr>
            <p:txBody>
              <a:bodyPr/>
              <a:lstStyle/>
              <a:p>
                <a:r>
                  <a:rPr lang="el-GR">
                    <a:noFill/>
                  </a:rPr>
                  <a:t> </a:t>
                </a:r>
              </a:p>
            </p:txBody>
          </p:sp>
        </mc:Fallback>
      </mc:AlternateContent>
      <p:sp>
        <p:nvSpPr>
          <p:cNvPr id="23" name="TextBox 22"/>
          <p:cNvSpPr txBox="1"/>
          <p:nvPr/>
        </p:nvSpPr>
        <p:spPr>
          <a:xfrm>
            <a:off x="4462961" y="4650035"/>
            <a:ext cx="4381328" cy="369332"/>
          </a:xfrm>
          <a:prstGeom prst="rect">
            <a:avLst/>
          </a:prstGeom>
          <a:noFill/>
        </p:spPr>
        <p:txBody>
          <a:bodyPr wrap="none" rtlCol="0">
            <a:spAutoFit/>
          </a:bodyPr>
          <a:lstStyle/>
          <a:p>
            <a:r>
              <a:rPr lang="en-US" dirty="0"/>
              <a:t>past and future around a single token</a:t>
            </a:r>
            <a:endParaRPr lang="el-GR" dirty="0"/>
          </a:p>
        </p:txBody>
      </p:sp>
      <p:cxnSp>
        <p:nvCxnSpPr>
          <p:cNvPr id="25" name="Ευθύγραμμο βέλος σύνδεσης 24"/>
          <p:cNvCxnSpPr/>
          <p:nvPr/>
        </p:nvCxnSpPr>
        <p:spPr>
          <a:xfrm flipV="1">
            <a:off x="4826000" y="4265704"/>
            <a:ext cx="1028700" cy="41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Ευθύγραμμο βέλος σύνδεσης 26"/>
          <p:cNvCxnSpPr/>
          <p:nvPr/>
        </p:nvCxnSpPr>
        <p:spPr>
          <a:xfrm flipH="1" flipV="1">
            <a:off x="5572064" y="4226093"/>
            <a:ext cx="341281" cy="45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Ορθογώνιο 28"/>
          <p:cNvSpPr/>
          <p:nvPr/>
        </p:nvSpPr>
        <p:spPr>
          <a:xfrm>
            <a:off x="304800" y="5197865"/>
            <a:ext cx="3407391" cy="369332"/>
          </a:xfrm>
          <a:prstGeom prst="rect">
            <a:avLst/>
          </a:prstGeom>
        </p:spPr>
        <p:txBody>
          <a:bodyPr wrap="square">
            <a:spAutoFit/>
          </a:bodyPr>
          <a:lstStyle/>
          <a:p>
            <a:pPr algn="ctr"/>
            <a:r>
              <a:rPr lang="el-GR" sz="900" i="1" dirty="0" err="1"/>
              <a:t>http</a:t>
            </a:r>
            <a:r>
              <a:rPr lang="el-GR" sz="900" i="1" dirty="0"/>
              <a:t>://</a:t>
            </a:r>
            <a:r>
              <a:rPr lang="el-GR" sz="900" i="1" dirty="0" err="1"/>
              <a:t>www.wildml.com</a:t>
            </a:r>
            <a:r>
              <a:rPr lang="el-GR" sz="900" i="1" dirty="0"/>
              <a:t>/2015/09/recurrent-neural-networks-tutorial-part-1-introduction-to-rnns/</a:t>
            </a:r>
          </a:p>
        </p:txBody>
      </p:sp>
      <p:sp>
        <p:nvSpPr>
          <p:cNvPr id="30" name="TextBox 29"/>
          <p:cNvSpPr txBox="1"/>
          <p:nvPr/>
        </p:nvSpPr>
        <p:spPr>
          <a:xfrm>
            <a:off x="137522" y="1592570"/>
            <a:ext cx="8231778" cy="923330"/>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 incorporate </a:t>
            </a:r>
            <a:r>
              <a:rPr lang="el-GR" altLang="el-GR" dirty="0" err="1"/>
              <a:t>both</a:t>
            </a:r>
            <a:r>
              <a:rPr lang="el-GR" altLang="el-GR" dirty="0"/>
              <a:t> </a:t>
            </a:r>
            <a:r>
              <a:rPr lang="el-GR" altLang="el-GR" dirty="0" err="1"/>
              <a:t>left</a:t>
            </a:r>
            <a:r>
              <a:rPr lang="el-GR" altLang="el-GR" dirty="0"/>
              <a:t> and </a:t>
            </a:r>
            <a:r>
              <a:rPr lang="el-GR" altLang="el-GR" dirty="0" err="1"/>
              <a:t>right</a:t>
            </a:r>
            <a:r>
              <a:rPr lang="el-GR" altLang="el-GR" dirty="0"/>
              <a:t> </a:t>
            </a:r>
            <a:r>
              <a:rPr lang="el-GR" altLang="el-GR" dirty="0" err="1"/>
              <a:t>context</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may</a:t>
            </a:r>
            <a:r>
              <a:rPr lang="el-GR" altLang="el-GR" dirty="0"/>
              <a:t> </a:t>
            </a:r>
            <a:r>
              <a:rPr lang="el-GR" altLang="el-GR" dirty="0" err="1"/>
              <a:t>not</a:t>
            </a:r>
            <a:r>
              <a:rPr lang="el-GR" altLang="el-GR" dirty="0"/>
              <a:t> </a:t>
            </a:r>
            <a:r>
              <a:rPr lang="el-GR" altLang="el-GR" dirty="0" err="1"/>
              <a:t>only</a:t>
            </a:r>
            <a:r>
              <a:rPr lang="el-GR" altLang="el-GR" dirty="0"/>
              <a:t> </a:t>
            </a:r>
            <a:r>
              <a:rPr lang="el-GR" altLang="el-GR" dirty="0" err="1"/>
              <a:t>depend</a:t>
            </a:r>
            <a:r>
              <a:rPr lang="el-GR" altLang="el-GR" dirty="0"/>
              <a:t> on the </a:t>
            </a:r>
            <a:r>
              <a:rPr lang="el-GR" altLang="el-GR" b="1" dirty="0" err="1">
                <a:solidFill>
                  <a:schemeClr val="accent2"/>
                </a:solidFill>
              </a:rPr>
              <a:t>previous</a:t>
            </a:r>
            <a:r>
              <a:rPr lang="el-GR" altLang="el-GR" dirty="0">
                <a:solidFill>
                  <a:schemeClr val="accent2"/>
                </a:solidFill>
              </a:rPr>
              <a:t> </a:t>
            </a:r>
            <a:r>
              <a:rPr lang="el-GR" altLang="el-GR" dirty="0" err="1"/>
              <a:t>elements</a:t>
            </a:r>
            <a:r>
              <a:rPr lang="el-GR" altLang="el-GR" dirty="0"/>
              <a:t> in the </a:t>
            </a:r>
            <a:r>
              <a:rPr lang="el-GR" altLang="el-GR" dirty="0" err="1"/>
              <a:t>sequence</a:t>
            </a:r>
            <a:r>
              <a:rPr lang="el-GR" altLang="el-GR" dirty="0"/>
              <a:t>, </a:t>
            </a:r>
            <a:r>
              <a:rPr lang="en-US" altLang="el-GR" dirty="0"/>
              <a:t> </a:t>
            </a:r>
            <a:r>
              <a:rPr lang="el-GR" altLang="el-GR" dirty="0" err="1"/>
              <a:t>but</a:t>
            </a:r>
            <a:r>
              <a:rPr lang="el-GR" altLang="el-GR" dirty="0"/>
              <a:t> </a:t>
            </a:r>
            <a:r>
              <a:rPr lang="el-GR" altLang="el-GR" dirty="0" err="1"/>
              <a:t>also</a:t>
            </a:r>
            <a:r>
              <a:rPr lang="el-GR" altLang="el-GR" dirty="0"/>
              <a:t> </a:t>
            </a:r>
            <a:r>
              <a:rPr lang="el-GR" altLang="el-GR" b="1" dirty="0" err="1">
                <a:solidFill>
                  <a:schemeClr val="accent2"/>
                </a:solidFill>
              </a:rPr>
              <a:t>future</a:t>
            </a:r>
            <a:r>
              <a:rPr lang="el-GR" altLang="el-GR" dirty="0">
                <a:solidFill>
                  <a:schemeClr val="accent2"/>
                </a:solidFill>
              </a:rPr>
              <a:t> </a:t>
            </a:r>
            <a:r>
              <a:rPr lang="el-GR" altLang="el-GR" dirty="0" err="1"/>
              <a:t>elements</a:t>
            </a:r>
            <a:r>
              <a:rPr lang="el-GR" altLang="el-GR" dirty="0"/>
              <a:t>. </a:t>
            </a:r>
            <a:endParaRPr lang="en-US" altLang="el-GR" dirty="0"/>
          </a:p>
        </p:txBody>
      </p:sp>
    </p:spTree>
    <p:extLst>
      <p:ext uri="{BB962C8B-B14F-4D97-AF65-F5344CB8AC3E}">
        <p14:creationId xmlns:p14="http://schemas.microsoft.com/office/powerpoint/2010/main" val="12734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Sequence 2 Sequence or Encoder Decoder model</a:t>
            </a:r>
          </a:p>
        </p:txBody>
      </p:sp>
      <p:pic>
        <p:nvPicPr>
          <p:cNvPr id="8" name="Εικόνα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80" y="1701800"/>
            <a:ext cx="5177453" cy="4781856"/>
          </a:xfrm>
          <a:prstGeom prst="rect">
            <a:avLst/>
          </a:prstGeom>
        </p:spPr>
      </p:pic>
      <p:sp>
        <p:nvSpPr>
          <p:cNvPr id="9" name="TextBox 8"/>
          <p:cNvSpPr txBox="1"/>
          <p:nvPr/>
        </p:nvSpPr>
        <p:spPr>
          <a:xfrm>
            <a:off x="5478241" y="4800600"/>
            <a:ext cx="3437159" cy="369332"/>
          </a:xfrm>
          <a:prstGeom prst="rect">
            <a:avLst/>
          </a:prstGeom>
          <a:noFill/>
        </p:spPr>
        <p:txBody>
          <a:bodyPr wrap="none" rtlCol="0">
            <a:spAutoFit/>
          </a:bodyPr>
          <a:lstStyle/>
          <a:p>
            <a:r>
              <a:rPr lang="en-US" dirty="0">
                <a:hlinkClick r:id="rId4"/>
              </a:rPr>
              <a:t>Try many other models for MT</a:t>
            </a:r>
            <a:endParaRPr lang="el-GR" dirty="0"/>
          </a:p>
        </p:txBody>
      </p:sp>
      <p:sp>
        <p:nvSpPr>
          <p:cNvPr id="10" name="Ορθογώνιο 9"/>
          <p:cNvSpPr/>
          <p:nvPr/>
        </p:nvSpPr>
        <p:spPr>
          <a:xfrm>
            <a:off x="5130800" y="6021991"/>
            <a:ext cx="3784600" cy="646331"/>
          </a:xfrm>
          <a:prstGeom prst="rect">
            <a:avLst/>
          </a:prstGeom>
        </p:spPr>
        <p:txBody>
          <a:bodyPr wrap="square">
            <a:spAutoFit/>
          </a:bodyPr>
          <a:lstStyle/>
          <a:p>
            <a:r>
              <a:rPr lang="en-US" sz="1200" i="1" dirty="0">
                <a:solidFill>
                  <a:srgbClr val="222222"/>
                </a:solidFill>
                <a:latin typeface="Arial" charset="0"/>
              </a:rPr>
              <a:t>Cho, </a:t>
            </a:r>
            <a:r>
              <a:rPr lang="en-US" sz="1200" i="1" dirty="0" err="1">
                <a:solidFill>
                  <a:srgbClr val="222222"/>
                </a:solidFill>
                <a:latin typeface="Arial" charset="0"/>
              </a:rPr>
              <a:t>Kyunghyun</a:t>
            </a:r>
            <a:r>
              <a:rPr lang="en-US" sz="1200" i="1" dirty="0">
                <a:solidFill>
                  <a:srgbClr val="222222"/>
                </a:solidFill>
                <a:latin typeface="Arial" charset="0"/>
              </a:rPr>
              <a:t>, et al. "Learning phrase representations using RNN encoder-decoder for statistical machine translation." EMNLP 2014</a:t>
            </a:r>
            <a:endParaRPr lang="el-GR" sz="1200" i="1" dirty="0"/>
          </a:p>
        </p:txBody>
      </p:sp>
    </p:spTree>
    <p:extLst>
      <p:ext uri="{BB962C8B-B14F-4D97-AF65-F5344CB8AC3E}">
        <p14:creationId xmlns:p14="http://schemas.microsoft.com/office/powerpoint/2010/main" val="38505516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p:sp>
        <p:nvSpPr>
          <p:cNvPr id="15" name="TextBox 14"/>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1777281"/>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1777281"/>
              </a:xfrm>
              <a:prstGeom prst="rect">
                <a:avLst/>
              </a:prstGeom>
              <a:blipFill rotWithShape="0">
                <a:blip r:embed="rId4"/>
                <a:stretch>
                  <a:fillRect l="-996" t="-3436" b="-25086"/>
                </a:stretch>
              </a:blipFill>
            </p:spPr>
            <p:txBody>
              <a:bodyPr/>
              <a:lstStyle/>
              <a:p>
                <a:r>
                  <a:rPr lang="el-GR">
                    <a:noFill/>
                  </a:rPr>
                  <a:t> </a:t>
                </a:r>
              </a:p>
            </p:txBody>
          </p:sp>
        </mc:Fallback>
      </mc:AlternateContent>
      <p:sp>
        <p:nvSpPr>
          <p:cNvPr id="20" name="Ορθογώνιο 19"/>
          <p:cNvSpPr/>
          <p:nvPr/>
        </p:nvSpPr>
        <p:spPr>
          <a:xfrm>
            <a:off x="182131" y="5028149"/>
            <a:ext cx="8809469" cy="646331"/>
          </a:xfrm>
          <a:prstGeom prst="rect">
            <a:avLst/>
          </a:prstGeom>
        </p:spPr>
        <p:txBody>
          <a:bodyPr wrap="square">
            <a:spAutoFit/>
          </a:bodyPr>
          <a:lstStyle/>
          <a:p>
            <a:r>
              <a:rPr lang="en-US" dirty="0"/>
              <a:t>Controls how much of past state should matter now</a:t>
            </a:r>
          </a:p>
          <a:p>
            <a:r>
              <a:rPr lang="en-US" dirty="0"/>
              <a:t>If z close to 1, then we can copy information in that unit through many steps!</a:t>
            </a:r>
            <a:endParaRPr lang="el-GR" dirty="0"/>
          </a:p>
        </p:txBody>
      </p:sp>
    </p:spTree>
    <p:extLst>
      <p:ext uri="{BB962C8B-B14F-4D97-AF65-F5344CB8AC3E}">
        <p14:creationId xmlns:p14="http://schemas.microsoft.com/office/powerpoint/2010/main" val="32096623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3480120"/>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a:p>
                <a:endParaRPr lang="el-GR" dirty="0"/>
              </a:p>
              <a:p>
                <a:r>
                  <a:rPr lang="en-US"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a:p>
              <a:p>
                <a:endParaRPr lang="en-US" dirty="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3480120"/>
              </a:xfrm>
              <a:prstGeom prst="rect">
                <a:avLst/>
              </a:prstGeom>
              <a:blipFill rotWithShape="0">
                <a:blip r:embed="rId4"/>
                <a:stretch>
                  <a:fillRect l="-996" t="-1751"/>
                </a:stretch>
              </a:blipFill>
            </p:spPr>
            <p:txBody>
              <a:bodyPr/>
              <a:lstStyle/>
              <a:p>
                <a:r>
                  <a:rPr lang="el-GR">
                    <a:noFill/>
                  </a:rPr>
                  <a:t> </a:t>
                </a:r>
              </a:p>
            </p:txBody>
          </p:sp>
        </mc:Fallback>
      </mc:AlternateContent>
      <p:sp>
        <p:nvSpPr>
          <p:cNvPr id="19" name="Ορθογώνιο 18"/>
          <p:cNvSpPr/>
          <p:nvPr/>
        </p:nvSpPr>
        <p:spPr>
          <a:xfrm>
            <a:off x="4749800" y="4846289"/>
            <a:ext cx="4241800" cy="1384995"/>
          </a:xfrm>
          <a:prstGeom prst="rect">
            <a:avLst/>
          </a:prstGeom>
        </p:spPr>
        <p:txBody>
          <a:bodyPr wrap="square">
            <a:spAutoFit/>
          </a:bodyPr>
          <a:lstStyle/>
          <a:p>
            <a:pPr algn="ctr"/>
            <a:r>
              <a:rPr lang="en-US" dirty="0"/>
              <a:t>If reset close to 0, ignore previous hidden state </a:t>
            </a:r>
            <a:r>
              <a:rPr lang="en-US" sz="1600" dirty="0"/>
              <a:t>(allows model to drop information that is irrelevant in the future)</a:t>
            </a:r>
          </a:p>
          <a:p>
            <a:pPr algn="ctr"/>
            <a:endParaRPr lang="en-US" sz="1600" dirty="0"/>
          </a:p>
          <a:p>
            <a:pPr algn="ctr"/>
            <a:endParaRPr lang="en-US" sz="1600" dirty="0"/>
          </a:p>
        </p:txBody>
      </p:sp>
      <p:sp>
        <p:nvSpPr>
          <p:cNvPr id="10" name="Ορθογώνιο 9"/>
          <p:cNvSpPr/>
          <p:nvPr/>
        </p:nvSpPr>
        <p:spPr>
          <a:xfrm>
            <a:off x="182130" y="5812135"/>
            <a:ext cx="8410590" cy="646331"/>
          </a:xfrm>
          <a:prstGeom prst="rect">
            <a:avLst/>
          </a:prstGeom>
        </p:spPr>
        <p:txBody>
          <a:bodyPr wrap="square">
            <a:spAutoFit/>
          </a:bodyPr>
          <a:lstStyle/>
          <a:p>
            <a:r>
              <a:rPr lang="en-US" dirty="0"/>
              <a:t>Units with </a:t>
            </a:r>
            <a:r>
              <a:rPr lang="en-US" b="1" dirty="0">
                <a:solidFill>
                  <a:schemeClr val="accent2"/>
                </a:solidFill>
              </a:rPr>
              <a:t>short-term</a:t>
            </a:r>
            <a:r>
              <a:rPr lang="en-US" dirty="0"/>
              <a:t> dependencies often have </a:t>
            </a:r>
            <a:r>
              <a:rPr lang="en-US" b="1" dirty="0">
                <a:solidFill>
                  <a:schemeClr val="accent2"/>
                </a:solidFill>
              </a:rPr>
              <a:t>reset</a:t>
            </a:r>
            <a:r>
              <a:rPr lang="en-US" dirty="0">
                <a:solidFill>
                  <a:schemeClr val="accent2"/>
                </a:solidFill>
              </a:rPr>
              <a:t> </a:t>
            </a:r>
            <a:r>
              <a:rPr lang="en-US" dirty="0"/>
              <a:t>gates very active</a:t>
            </a:r>
          </a:p>
          <a:p>
            <a:r>
              <a:rPr lang="en-US" dirty="0"/>
              <a:t>Units with </a:t>
            </a:r>
            <a:r>
              <a:rPr lang="en-US" b="1" dirty="0">
                <a:solidFill>
                  <a:schemeClr val="accent2"/>
                </a:solidFill>
              </a:rPr>
              <a:t>long-term</a:t>
            </a:r>
            <a:r>
              <a:rPr lang="en-US" dirty="0"/>
              <a:t> dependencies have active </a:t>
            </a:r>
            <a:r>
              <a:rPr lang="en-US" b="1" dirty="0">
                <a:solidFill>
                  <a:schemeClr val="accent2"/>
                </a:solidFill>
              </a:rPr>
              <a:t>update</a:t>
            </a:r>
            <a:r>
              <a:rPr lang="en-US" dirty="0"/>
              <a:t> gates z </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p:spTree>
    <p:extLst>
      <p:ext uri="{BB962C8B-B14F-4D97-AF65-F5344CB8AC3E}">
        <p14:creationId xmlns:p14="http://schemas.microsoft.com/office/powerpoint/2010/main" val="12334688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4335739"/>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a:p>
                <a:endParaRPr lang="el-GR" dirty="0"/>
              </a:p>
              <a:p>
                <a:r>
                  <a:rPr lang="en-US"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a:p>
              <a:p>
                <a:endParaRPr lang="en-US" dirty="0"/>
              </a:p>
              <a:p>
                <a:r>
                  <a:rPr lang="en-US" dirty="0"/>
                  <a:t>New memory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n-US" i="1">
                        <a:latin typeface="Cambria Math" charset="0"/>
                      </a:rPr>
                      <m:t>𝑡𝑎𝑛h</m:t>
                    </m:r>
                    <m:r>
                      <a:rPr lang="el-GR" i="1">
                        <a:latin typeface="Cambria Math" charset="0"/>
                      </a:rPr>
                      <m:t>(</m:t>
                    </m:r>
                    <m:sSub>
                      <m:sSubPr>
                        <m:ctrlPr>
                          <a:rPr lang="en-US" i="1">
                            <a:latin typeface="Cambria Math" panose="02040503050406030204" pitchFamily="18" charset="0"/>
                          </a:rPr>
                        </m:ctrlPr>
                      </m:sSubPr>
                      <m:e>
                        <m:r>
                          <a:rPr lang="en-US" i="1">
                            <a:latin typeface="Cambria Math" charset="0"/>
                          </a:rPr>
                          <m:t>𝑟</m:t>
                        </m:r>
                      </m:e>
                      <m:sub>
                        <m:r>
                          <a:rPr lang="en-US" i="1">
                            <a:latin typeface="Cambria Math" charset="0"/>
                          </a:rPr>
                          <m:t>𝑡</m:t>
                        </m:r>
                      </m:sub>
                    </m:sSub>
                    <m:r>
                      <a:rPr lang="it-IT" i="1">
                        <a:latin typeface="Cambria Math" charset="0"/>
                        <a:ea typeface="Cambria Math" charset="0"/>
                        <a:cs typeface="Cambria Math" charset="0"/>
                      </a:rPr>
                      <m:t>∘</m:t>
                    </m:r>
                    <m:r>
                      <a:rPr lang="en-US" i="1">
                        <a:latin typeface="Cambria Math" charset="0"/>
                      </a:rPr>
                      <m:t>𝑈</m:t>
                    </m:r>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i="1">
                        <a:latin typeface="Cambria Math" charset="0"/>
                      </a:rPr>
                      <m:t>𝑊</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n-US" dirty="0"/>
              </a:p>
              <a:p>
                <a:endParaRPr lang="en-US" dirty="0"/>
              </a:p>
              <a:p>
                <a:r>
                  <a:rPr lang="en-US" dirty="0"/>
                  <a:t>Final memory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h</m:t>
                        </m:r>
                      </m:e>
                      <m:sub>
                        <m:r>
                          <a:rPr lang="en-US" i="1">
                            <a:latin typeface="Cambria Math" charset="0"/>
                          </a:rPr>
                          <m:t>𝑡</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sSub>
                      <m:sSubPr>
                        <m:ctrlPr>
                          <a:rPr lang="en-US" i="1">
                            <a:latin typeface="Cambria Math" panose="02040503050406030204" pitchFamily="18" charset="0"/>
                          </a:rPr>
                        </m:ctrlPr>
                      </m:sSubPr>
                      <m:e>
                        <m:r>
                          <a:rPr lang="it-IT" i="1">
                            <a:latin typeface="Cambria Math" charset="0"/>
                            <a:ea typeface="Cambria Math" charset="0"/>
                            <a:cs typeface="Cambria Math" charset="0"/>
                          </a:rPr>
                          <m:t>∘</m:t>
                        </m:r>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b="0" i="1" smtClean="0">
                        <a:latin typeface="Cambria Math" charset="0"/>
                      </a:rPr>
                      <m:t>(1−</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r>
                      <a:rPr lang="en-US" b="0" i="1" smtClean="0">
                        <a:latin typeface="Cambria Math" charset="0"/>
                      </a:rPr>
                      <m:t>)</m:t>
                    </m:r>
                    <m:r>
                      <a:rPr lang="it-IT" i="1">
                        <a:latin typeface="Cambria Math"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oMath>
                </a14:m>
                <a:endParaRPr lang="en-US" dirty="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4335739"/>
              </a:xfrm>
              <a:prstGeom prst="rect">
                <a:avLst/>
              </a:prstGeom>
              <a:blipFill rotWithShape="0">
                <a:blip r:embed="rId4"/>
                <a:stretch>
                  <a:fillRect l="-996" t="-1406"/>
                </a:stretch>
              </a:blipFill>
            </p:spPr>
            <p:txBody>
              <a:bodyPr/>
              <a:lstStyle/>
              <a:p>
                <a:r>
                  <a:rPr lang="el-GR">
                    <a:noFill/>
                  </a:rPr>
                  <a:t> </a:t>
                </a:r>
              </a:p>
            </p:txBody>
          </p:sp>
        </mc:Fallback>
      </mc:AlternateContent>
      <p:sp>
        <p:nvSpPr>
          <p:cNvPr id="10" name="TextBox 9"/>
          <p:cNvSpPr txBox="1"/>
          <p:nvPr/>
        </p:nvSpPr>
        <p:spPr>
          <a:xfrm>
            <a:off x="5092700" y="4984007"/>
            <a:ext cx="3898900" cy="1200329"/>
          </a:xfrm>
          <a:prstGeom prst="rect">
            <a:avLst/>
          </a:prstGeom>
          <a:noFill/>
        </p:spPr>
        <p:txBody>
          <a:bodyPr wrap="square" rtlCol="0">
            <a:spAutoFit/>
          </a:bodyPr>
          <a:lstStyle/>
          <a:p>
            <a:r>
              <a:rPr lang="en-US" dirty="0">
                <a:hlinkClick r:id="rId5"/>
              </a:rPr>
              <a:t>LSTMs</a:t>
            </a:r>
            <a:r>
              <a:rPr lang="en-US" dirty="0"/>
              <a:t> are a more complex form, but basically same intuition</a:t>
            </a:r>
          </a:p>
          <a:p>
            <a:r>
              <a:rPr lang="en-US" dirty="0"/>
              <a:t>GRUs are often more preferred than LSTMs</a:t>
            </a:r>
          </a:p>
        </p:txBody>
      </p:sp>
      <p:sp>
        <p:nvSpPr>
          <p:cNvPr id="2" name="Ορθογώνιο 1"/>
          <p:cNvSpPr/>
          <p:nvPr/>
        </p:nvSpPr>
        <p:spPr>
          <a:xfrm>
            <a:off x="4572000" y="6226938"/>
            <a:ext cx="4572000" cy="369332"/>
          </a:xfrm>
          <a:prstGeom prst="rect">
            <a:avLst/>
          </a:prstGeom>
        </p:spPr>
        <p:txBody>
          <a:bodyPr wrap="square">
            <a:spAutoFit/>
          </a:bodyPr>
          <a:lstStyle/>
          <a:p>
            <a:r>
              <a:rPr lang="en-US" dirty="0"/>
              <a:t>combines </a:t>
            </a:r>
            <a:r>
              <a:rPr lang="en-US"/>
              <a:t>current &amp; previous </a:t>
            </a:r>
            <a:r>
              <a:rPr lang="en-US" dirty="0"/>
              <a:t>time steps</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p:spTree>
    <p:extLst>
      <p:ext uri="{BB962C8B-B14F-4D97-AF65-F5344CB8AC3E}">
        <p14:creationId xmlns:p14="http://schemas.microsoft.com/office/powerpoint/2010/main" val="40753441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958" y="-37157"/>
            <a:ext cx="7886700" cy="1325563"/>
          </a:xfrm>
        </p:spPr>
        <p:txBody>
          <a:bodyPr/>
          <a:lstStyle/>
          <a:p>
            <a:r>
              <a:rPr lang="en-US" dirty="0"/>
              <a:t>Architecture for an LSTM</a:t>
            </a:r>
          </a:p>
        </p:txBody>
      </p:sp>
      <p:sp>
        <p:nvSpPr>
          <p:cNvPr id="4" name="TextBox 3"/>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sp>
        <p:nvSpPr>
          <p:cNvPr id="10" name="TextBox 9"/>
          <p:cNvSpPr txBox="1"/>
          <p:nvPr/>
        </p:nvSpPr>
        <p:spPr>
          <a:xfrm>
            <a:off x="5937813" y="1105610"/>
            <a:ext cx="298235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err="1"/>
              <a:t>Longterm</a:t>
            </a:r>
            <a:r>
              <a:rPr lang="en-US" dirty="0"/>
              <a:t>-short term model</a:t>
            </a:r>
          </a:p>
        </p:txBody>
      </p:sp>
      <p:pic>
        <p:nvPicPr>
          <p:cNvPr id="3" name="Picture 2" descr="Screen Shot 2016-04-10 at 6.28.28 PM.png"/>
          <p:cNvPicPr>
            <a:picLocks noChangeAspect="1"/>
          </p:cNvPicPr>
          <p:nvPr/>
        </p:nvPicPr>
        <p:blipFill rotWithShape="1">
          <a:blip r:embed="rId3">
            <a:extLst>
              <a:ext uri="{28A0092B-C50C-407E-A947-70E740481C1C}">
                <a14:useLocalDpi xmlns:a14="http://schemas.microsoft.com/office/drawing/2010/main" val="0"/>
              </a:ext>
            </a:extLst>
          </a:blip>
          <a:srcRect l="2584" r="9761"/>
          <a:stretch/>
        </p:blipFill>
        <p:spPr>
          <a:xfrm>
            <a:off x="0" y="1614775"/>
            <a:ext cx="9104188" cy="3565010"/>
          </a:xfrm>
          <a:prstGeom prst="rect">
            <a:avLst/>
          </a:prstGeom>
        </p:spPr>
      </p:pic>
      <p:pic>
        <p:nvPicPr>
          <p:cNvPr id="5" name="Picture 4" descr="Screen Shot 2016-04-10 at 6.29.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5179785"/>
            <a:ext cx="5597071" cy="1099425"/>
          </a:xfrm>
          <a:prstGeom prst="rect">
            <a:avLst/>
          </a:prstGeom>
        </p:spPr>
      </p:pic>
      <p:sp>
        <p:nvSpPr>
          <p:cNvPr id="6" name="TextBox 5"/>
          <p:cNvSpPr txBox="1"/>
          <p:nvPr/>
        </p:nvSpPr>
        <p:spPr>
          <a:xfrm>
            <a:off x="5515429" y="5406572"/>
            <a:ext cx="2429196" cy="646331"/>
          </a:xfrm>
          <a:prstGeom prst="rect">
            <a:avLst/>
          </a:prstGeom>
          <a:noFill/>
        </p:spPr>
        <p:txBody>
          <a:bodyPr wrap="none" rtlCol="0">
            <a:spAutoFit/>
          </a:bodyPr>
          <a:lstStyle/>
          <a:p>
            <a:r>
              <a:rPr lang="el-GR" dirty="0"/>
              <a:t>σ</a:t>
            </a:r>
            <a:r>
              <a:rPr lang="en-US" dirty="0"/>
              <a:t>:  output in [0,1]</a:t>
            </a:r>
          </a:p>
          <a:p>
            <a:r>
              <a:rPr lang="en-US" dirty="0" err="1"/>
              <a:t>tanh</a:t>
            </a:r>
            <a:r>
              <a:rPr lang="en-US" dirty="0"/>
              <a:t>: output in [-1,+1]</a:t>
            </a:r>
          </a:p>
        </p:txBody>
      </p:sp>
      <p:sp>
        <p:nvSpPr>
          <p:cNvPr id="7" name="Down Arrow Callout 6"/>
          <p:cNvSpPr/>
          <p:nvPr/>
        </p:nvSpPr>
        <p:spPr>
          <a:xfrm>
            <a:off x="3017696" y="1237532"/>
            <a:ext cx="911822" cy="1682613"/>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Decide what to forget </a:t>
            </a:r>
          </a:p>
        </p:txBody>
      </p:sp>
      <p:sp>
        <p:nvSpPr>
          <p:cNvPr id="12" name="Down Arrow Callout 11"/>
          <p:cNvSpPr/>
          <p:nvPr/>
        </p:nvSpPr>
        <p:spPr>
          <a:xfrm>
            <a:off x="3821397" y="1237532"/>
            <a:ext cx="911822" cy="1682613"/>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Decide what to insert</a:t>
            </a:r>
          </a:p>
        </p:txBody>
      </p:sp>
      <p:sp>
        <p:nvSpPr>
          <p:cNvPr id="8" name="Up Arrow Callout 7"/>
          <p:cNvSpPr/>
          <p:nvPr/>
        </p:nvSpPr>
        <p:spPr>
          <a:xfrm>
            <a:off x="4255169" y="4016557"/>
            <a:ext cx="1801934" cy="1390015"/>
          </a:xfrm>
          <a:prstGeom prst="up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Combine with transformed </a:t>
            </a:r>
            <a:r>
              <a:rPr lang="en-US" dirty="0" err="1"/>
              <a:t>x</a:t>
            </a:r>
            <a:r>
              <a:rPr lang="en-US" baseline="-25000" dirty="0" err="1"/>
              <a:t>t</a:t>
            </a:r>
            <a:endParaRPr lang="en-US" baseline="-25000" dirty="0"/>
          </a:p>
        </p:txBody>
      </p:sp>
      <p:cxnSp>
        <p:nvCxnSpPr>
          <p:cNvPr id="13" name="Straight Arrow Connector 12"/>
          <p:cNvCxnSpPr/>
          <p:nvPr/>
        </p:nvCxnSpPr>
        <p:spPr>
          <a:xfrm>
            <a:off x="72725" y="2985281"/>
            <a:ext cx="8793167"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ounded Rectangular Callout 13"/>
          <p:cNvSpPr/>
          <p:nvPr/>
        </p:nvSpPr>
        <p:spPr>
          <a:xfrm>
            <a:off x="553606" y="1105610"/>
            <a:ext cx="1487138" cy="794113"/>
          </a:xfrm>
          <a:prstGeom prst="wedgeRoundRectCallout">
            <a:avLst>
              <a:gd name="adj1" fmla="val -44752"/>
              <a:gd name="adj2" fmla="val 17753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“Bits of memory”</a:t>
            </a:r>
          </a:p>
        </p:txBody>
      </p:sp>
    </p:spTree>
    <p:extLst>
      <p:ext uri="{BB962C8B-B14F-4D97-AF65-F5344CB8AC3E}">
        <p14:creationId xmlns:p14="http://schemas.microsoft.com/office/powerpoint/2010/main" val="414647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8" grpId="0" animBg="1"/>
      <p:bldP spid="1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Walkthrough</a:t>
            </a:r>
          </a:p>
        </p:txBody>
      </p:sp>
      <p:pic>
        <p:nvPicPr>
          <p:cNvPr id="4" name="Picture 3" descr="Screen Shot 2016-04-10 at 7.30.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41" y="1954001"/>
            <a:ext cx="9445593" cy="2819273"/>
          </a:xfrm>
          <a:prstGeom prst="rect">
            <a:avLst/>
          </a:prstGeom>
        </p:spPr>
      </p:pic>
      <p:sp>
        <p:nvSpPr>
          <p:cNvPr id="5" name="Rounded Rectangular Callout 4"/>
          <p:cNvSpPr/>
          <p:nvPr/>
        </p:nvSpPr>
        <p:spPr>
          <a:xfrm>
            <a:off x="5894277" y="1166202"/>
            <a:ext cx="2290410" cy="1091754"/>
          </a:xfrm>
          <a:prstGeom prst="wedgeRoundRectCallout">
            <a:avLst>
              <a:gd name="adj1" fmla="val -81672"/>
              <a:gd name="adj2" fmla="val 1338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What part of memory to “forget” – zero means forget this bit</a:t>
            </a:r>
          </a:p>
        </p:txBody>
      </p:sp>
    </p:spTree>
    <p:extLst>
      <p:ext uri="{BB962C8B-B14F-4D97-AF65-F5344CB8AC3E}">
        <p14:creationId xmlns:p14="http://schemas.microsoft.com/office/powerpoint/2010/main" val="111135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Walkthrough</a:t>
            </a:r>
          </a:p>
        </p:txBody>
      </p:sp>
      <p:sp>
        <p:nvSpPr>
          <p:cNvPr id="3" name="TextBox 2"/>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pic>
        <p:nvPicPr>
          <p:cNvPr id="4" name="Picture 3" descr="Screen Shot 2016-04-10 at 6.33.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2402"/>
            <a:ext cx="9144000" cy="2954055"/>
          </a:xfrm>
          <a:prstGeom prst="rect">
            <a:avLst/>
          </a:prstGeom>
        </p:spPr>
      </p:pic>
      <p:sp>
        <p:nvSpPr>
          <p:cNvPr id="5" name="Rounded Rectangular Callout 4"/>
          <p:cNvSpPr/>
          <p:nvPr/>
        </p:nvSpPr>
        <p:spPr>
          <a:xfrm>
            <a:off x="5894277" y="1166202"/>
            <a:ext cx="2453236" cy="863788"/>
          </a:xfrm>
          <a:prstGeom prst="wedgeRoundRectCallout">
            <a:avLst>
              <a:gd name="adj1" fmla="val -72070"/>
              <a:gd name="adj2" fmla="val 13953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What bits to insert into the next states</a:t>
            </a:r>
          </a:p>
        </p:txBody>
      </p:sp>
      <p:sp>
        <p:nvSpPr>
          <p:cNvPr id="6" name="Rounded Rectangular Callout 5"/>
          <p:cNvSpPr/>
          <p:nvPr/>
        </p:nvSpPr>
        <p:spPr>
          <a:xfrm>
            <a:off x="5579911" y="4434147"/>
            <a:ext cx="2453236" cy="863788"/>
          </a:xfrm>
          <a:prstGeom prst="wedgeRoundRectCallout">
            <a:avLst>
              <a:gd name="adj1" fmla="val -61008"/>
              <a:gd name="adj2" fmla="val -12437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What content to store into the next state</a:t>
            </a:r>
          </a:p>
        </p:txBody>
      </p:sp>
    </p:spTree>
    <p:extLst>
      <p:ext uri="{BB962C8B-B14F-4D97-AF65-F5344CB8AC3E}">
        <p14:creationId xmlns:p14="http://schemas.microsoft.com/office/powerpoint/2010/main" val="184680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Walkthrough</a:t>
            </a:r>
          </a:p>
        </p:txBody>
      </p:sp>
      <p:sp>
        <p:nvSpPr>
          <p:cNvPr id="3" name="TextBox 2"/>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pic>
        <p:nvPicPr>
          <p:cNvPr id="5" name="Picture 4" descr="Screen Shot 2016-04-10 at 6.33.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2212"/>
            <a:ext cx="9144000" cy="2838149"/>
          </a:xfrm>
          <a:prstGeom prst="rect">
            <a:avLst/>
          </a:prstGeom>
        </p:spPr>
      </p:pic>
      <p:sp>
        <p:nvSpPr>
          <p:cNvPr id="7" name="Rounded Rectangular Callout 6"/>
          <p:cNvSpPr/>
          <p:nvPr/>
        </p:nvSpPr>
        <p:spPr>
          <a:xfrm>
            <a:off x="6154797" y="1012940"/>
            <a:ext cx="2681192" cy="1558544"/>
          </a:xfrm>
          <a:prstGeom prst="wedgeRoundRectCallout">
            <a:avLst>
              <a:gd name="adj1" fmla="val -83094"/>
              <a:gd name="adj2" fmla="val 8301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Next memory cell content – mixture of not-forgotten part of previous cell and insertion</a:t>
            </a:r>
          </a:p>
        </p:txBody>
      </p:sp>
    </p:spTree>
    <p:extLst>
      <p:ext uri="{BB962C8B-B14F-4D97-AF65-F5344CB8AC3E}">
        <p14:creationId xmlns:p14="http://schemas.microsoft.com/office/powerpoint/2010/main" val="263800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Walkthrough</a:t>
            </a:r>
          </a:p>
        </p:txBody>
      </p:sp>
      <p:sp>
        <p:nvSpPr>
          <p:cNvPr id="3" name="TextBox 2"/>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pic>
        <p:nvPicPr>
          <p:cNvPr id="4" name="Picture 3" descr="Screen Shot 2016-04-10 at 6.33.1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4842"/>
            <a:ext cx="9144000" cy="2776603"/>
          </a:xfrm>
          <a:prstGeom prst="rect">
            <a:avLst/>
          </a:prstGeom>
        </p:spPr>
      </p:pic>
      <p:sp>
        <p:nvSpPr>
          <p:cNvPr id="6" name="Rounded Rectangular Callout 5"/>
          <p:cNvSpPr/>
          <p:nvPr/>
        </p:nvSpPr>
        <p:spPr>
          <a:xfrm>
            <a:off x="6143943" y="737618"/>
            <a:ext cx="2290410" cy="1091754"/>
          </a:xfrm>
          <a:prstGeom prst="wedgeRoundRectCallout">
            <a:avLst>
              <a:gd name="adj1" fmla="val -81672"/>
              <a:gd name="adj2" fmla="val 1338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What part of cell to output</a:t>
            </a:r>
          </a:p>
        </p:txBody>
      </p:sp>
      <p:sp>
        <p:nvSpPr>
          <p:cNvPr id="7" name="Rounded Rectangular Callout 6"/>
          <p:cNvSpPr/>
          <p:nvPr/>
        </p:nvSpPr>
        <p:spPr>
          <a:xfrm>
            <a:off x="5916417" y="4190108"/>
            <a:ext cx="2290410" cy="1091754"/>
          </a:xfrm>
          <a:prstGeom prst="wedgeRoundRectCallout">
            <a:avLst>
              <a:gd name="adj1" fmla="val -30013"/>
              <a:gd name="adj2" fmla="val -11472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tanh</a:t>
            </a:r>
            <a:r>
              <a:rPr lang="en-US" dirty="0"/>
              <a:t> maps bits to [-1,+1] range</a:t>
            </a:r>
          </a:p>
        </p:txBody>
      </p:sp>
    </p:spTree>
    <p:extLst>
      <p:ext uri="{BB962C8B-B14F-4D97-AF65-F5344CB8AC3E}">
        <p14:creationId xmlns:p14="http://schemas.microsoft.com/office/powerpoint/2010/main" val="399693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_rels/them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12638</TotalTime>
  <Words>5622</Words>
  <Application>Microsoft Macintosh PowerPoint</Application>
  <PresentationFormat>On-screen Show (4:3)</PresentationFormat>
  <Paragraphs>1156</Paragraphs>
  <Slides>130</Slides>
  <Notes>26</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130</vt:i4>
      </vt:variant>
    </vt:vector>
  </HeadingPairs>
  <TitlesOfParts>
    <vt:vector size="152" baseType="lpstr">
      <vt:lpstr>.AppleSystemUIFont</vt:lpstr>
      <vt:lpstr>AppleColorEmoji</vt:lpstr>
      <vt:lpstr>Arial</vt:lpstr>
      <vt:lpstr>Book Antiqua</vt:lpstr>
      <vt:lpstr>Calibri</vt:lpstr>
      <vt:lpstr>Calibri Light</vt:lpstr>
      <vt:lpstr>Cambria Math</vt:lpstr>
      <vt:lpstr>Century Gothic</vt:lpstr>
      <vt:lpstr>CMU Bright Oblique</vt:lpstr>
      <vt:lpstr>CMU Bright Roman</vt:lpstr>
      <vt:lpstr>CMU Bright SemiBold</vt:lpstr>
      <vt:lpstr>CMU Bright SemiBold Oblique</vt:lpstr>
      <vt:lpstr>Consolas</vt:lpstr>
      <vt:lpstr>Courier New</vt:lpstr>
      <vt:lpstr>Frutiger 55 Roman</vt:lpstr>
      <vt:lpstr>Rage Italic</vt:lpstr>
      <vt:lpstr>Times</vt:lpstr>
      <vt:lpstr>Wingdings</vt:lpstr>
      <vt:lpstr>Office Theme</vt:lpstr>
      <vt:lpstr>1_Office Theme</vt:lpstr>
      <vt:lpstr>Sketchbook</vt:lpstr>
      <vt:lpstr>Equation</vt:lpstr>
      <vt:lpstr>Background on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we are</vt:lpstr>
      <vt:lpstr>Understanding How Neural Networks See</vt:lpstr>
      <vt:lpstr>Example: Recognizing Faces</vt:lpstr>
      <vt:lpstr>What a celebrity looks like to a computer</vt:lpstr>
      <vt:lpstr>The Face Recognition Task</vt:lpstr>
      <vt:lpstr>First Attempt: 1-Nearest Neighbor</vt:lpstr>
      <vt:lpstr>How close are two images?</vt:lpstr>
      <vt:lpstr>What do we need to make this work?</vt:lpstr>
      <vt:lpstr>Concrete task</vt:lpstr>
      <vt:lpstr>Terminology</vt:lpstr>
      <vt:lpstr>Deep Learning – what’s different?</vt:lpstr>
      <vt:lpstr>A Simple Neural Network for Face Recognition</vt:lpstr>
      <vt:lpstr>Training a neural network</vt:lpstr>
      <vt:lpstr>Face recognition</vt:lpstr>
      <vt:lpstr>An interpretation</vt:lpstr>
      <vt:lpstr>Visualizing “Face templates”</vt:lpstr>
      <vt:lpstr>Introducing a hidden layer</vt:lpstr>
      <vt:lpstr>Why a hidden layer?</vt:lpstr>
      <vt:lpstr>Recap: face recognition for 6 actors</vt:lpstr>
      <vt:lpstr>Overfitting a one-hidden-layer ANN</vt:lpstr>
      <vt:lpstr>Going beyond global templates</vt:lpstr>
      <vt:lpstr>A Deep Network</vt:lpstr>
      <vt:lpstr>Taking a step back: Basic Neuron Model In A Feedforward Network </vt:lpstr>
      <vt:lpstr>Outputs</vt:lpstr>
      <vt:lpstr>Why non-linear activation functions?</vt:lpstr>
      <vt:lpstr>ReLU is popular</vt:lpstr>
      <vt:lpstr>What are the hidden units doing?</vt:lpstr>
      <vt:lpstr>Example of features in each layer</vt:lpstr>
      <vt:lpstr>PowerPoint Presentation</vt:lpstr>
      <vt:lpstr>PowerPoint Presentation</vt:lpstr>
      <vt:lpstr>PowerPoint Presentation</vt:lpstr>
      <vt:lpstr>PowerPoint Presentation</vt:lpstr>
      <vt:lpstr>Units in Layer 3</vt:lpstr>
      <vt:lpstr>Units in Layer 4</vt:lpstr>
      <vt:lpstr>Units in Layer 5</vt:lpstr>
      <vt:lpstr>Where we are</vt:lpstr>
      <vt:lpstr>Convolution Layer</vt:lpstr>
      <vt:lpstr>PowerPoint Presentation</vt:lpstr>
      <vt:lpstr>Max Pooling layer</vt:lpstr>
      <vt:lpstr>Why do max-pooling?</vt:lpstr>
      <vt:lpstr>PowerPoint Presentation</vt:lpstr>
      <vt:lpstr>PowerPoint Presentation</vt:lpstr>
      <vt:lpstr>PowerPoint Presentation</vt:lpstr>
      <vt:lpstr>PowerPoint Presentation</vt:lpstr>
      <vt:lpstr>Recurrent Neural Networks</vt:lpstr>
      <vt:lpstr>Motivation: what about sequence prediction?</vt:lpstr>
      <vt:lpstr>PowerPoint Presentation</vt:lpstr>
      <vt:lpstr>Sample Feed-forward Network</vt:lpstr>
      <vt:lpstr>Sample RNN</vt:lpstr>
      <vt:lpstr>Sample RNN</vt:lpstr>
      <vt:lpstr>The Vanilla RNN Cell</vt:lpstr>
      <vt:lpstr>The Vanilla RNN Forward</vt:lpstr>
      <vt:lpstr>The Vanilla RNN Forward</vt:lpstr>
      <vt:lpstr>Sentiment Classification</vt:lpstr>
      <vt:lpstr>Sentiment Classification</vt:lpstr>
      <vt:lpstr>Sentiment Classification</vt:lpstr>
      <vt:lpstr>Sentiment Classification</vt:lpstr>
      <vt:lpstr>Sentiment Classification</vt:lpstr>
      <vt:lpstr>Sentiment Classification</vt:lpstr>
      <vt:lpstr>Sentiment Classification</vt:lpstr>
      <vt:lpstr>Sentiment Classification</vt:lpstr>
      <vt:lpstr>Image Captioning</vt:lpstr>
      <vt:lpstr>Image Captioning</vt:lpstr>
      <vt:lpstr>Image Captioning</vt:lpstr>
      <vt:lpstr>Image Captioning</vt:lpstr>
      <vt:lpstr>RNN Outputs: Image Captions</vt:lpstr>
      <vt:lpstr>RNN Outputs: Language Modeling</vt:lpstr>
      <vt:lpstr>Input – Output Scenarios</vt:lpstr>
      <vt:lpstr>Architecture for an RNN</vt:lpstr>
      <vt:lpstr>Architecture for an 1980’s RNN</vt:lpstr>
      <vt:lpstr>PowerPoint Presentation</vt:lpstr>
      <vt:lpstr>PowerPoint Presentation</vt:lpstr>
      <vt:lpstr>PowerPoint Presentation</vt:lpstr>
      <vt:lpstr>PowerPoint Presentation</vt:lpstr>
      <vt:lpstr>PowerPoint Presentation</vt:lpstr>
      <vt:lpstr>Architecture for an LSTM</vt:lpstr>
      <vt:lpstr>Walkthrough</vt:lpstr>
      <vt:lpstr>Walkthrough</vt:lpstr>
      <vt:lpstr>Walkthrough</vt:lpstr>
      <vt:lpstr>Walkthrough</vt:lpstr>
      <vt:lpstr>Architecture for an LSTM</vt:lpstr>
      <vt:lpstr>Implementing an LSTM</vt:lpstr>
      <vt:lpstr>Some LSTM Examples</vt:lpstr>
      <vt:lpstr>LSTMs can be used for other sequence tasks</vt:lpstr>
      <vt:lpstr>Character-level language model</vt:lpstr>
      <vt:lpstr>Character-level language model</vt:lpstr>
      <vt:lpstr>Character-level language model</vt:lpstr>
      <vt:lpstr>Character-level language model</vt:lpstr>
      <vt:lpstr>Character-level language model</vt:lpstr>
      <vt:lpstr>Character-level language model</vt:lpstr>
      <vt:lpstr>Where we are</vt:lpstr>
      <vt:lpstr>Deep Neural Networks as a Model of Computation</vt:lpstr>
      <vt:lpstr>Deep Neural Networks</vt:lpstr>
      <vt:lpstr>The Deep Learning Hypothesis</vt:lpstr>
      <vt:lpstr>Problems with Supervised Networks</vt:lpstr>
      <vt:lpstr>Purely Supervised Learning</vt:lpstr>
      <vt:lpstr>Semi-Supervised Learning</vt:lpstr>
      <vt:lpstr>Greedy Layer-wise Training</vt:lpstr>
      <vt:lpstr>Stacked autoencoder training</vt:lpstr>
      <vt:lpstr>Stacked autoencoder training</vt:lpstr>
      <vt:lpstr>Stacked autoencoder training</vt:lpstr>
      <vt:lpstr>PowerPoint Presentation</vt:lpstr>
      <vt:lpstr>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INFX 575 Understanding How Neural Networks See</dc:title>
  <dc:creator>guerzhoy</dc:creator>
  <cp:lastModifiedBy>Bill Howe</cp:lastModifiedBy>
  <cp:revision>216</cp:revision>
  <dcterms:created xsi:type="dcterms:W3CDTF">2016-01-12T09:29:57Z</dcterms:created>
  <dcterms:modified xsi:type="dcterms:W3CDTF">2019-07-12T22:12:02Z</dcterms:modified>
</cp:coreProperties>
</file>